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114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229600" cy="3816424"/>
          </a:xfrm>
        </p:spPr>
        <p:txBody>
          <a:bodyPr>
            <a:normAutofit fontScale="90000"/>
          </a:bodyPr>
          <a:lstStyle/>
          <a:p>
            <a:r>
              <a:rPr lang="uk-UA" sz="6000" dirty="0" smtClean="0"/>
              <a:t>Т.Г. ШЕВЧЕНКО</a:t>
            </a:r>
            <a:br>
              <a:rPr lang="uk-UA" sz="6000" dirty="0" smtClean="0"/>
            </a:br>
            <a:r>
              <a:rPr lang="uk-UA" sz="6000" dirty="0"/>
              <a:t/>
            </a:r>
            <a:br>
              <a:rPr lang="uk-UA" sz="6000" dirty="0"/>
            </a:br>
            <a:r>
              <a:rPr lang="uk-UA" sz="6000" dirty="0" smtClean="0"/>
              <a:t>  диТИНСТВО ТА ЮНІСТЬ </a:t>
            </a:r>
            <a:br>
              <a:rPr lang="uk-UA" sz="6000" dirty="0" smtClean="0"/>
            </a:br>
            <a:endParaRPr lang="uk-UA" sz="6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88224" y="4653136"/>
            <a:ext cx="39604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Роботу </a:t>
            </a:r>
            <a:r>
              <a:rPr lang="uk-UA" dirty="0" smtClean="0"/>
              <a:t>виконали</a:t>
            </a:r>
            <a:r>
              <a:rPr lang="ru-RU" dirty="0" smtClean="0"/>
              <a:t> </a:t>
            </a:r>
            <a:r>
              <a:rPr lang="uk-UA" dirty="0" smtClean="0"/>
              <a:t>учні </a:t>
            </a:r>
            <a:r>
              <a:rPr lang="ru-RU" dirty="0" smtClean="0"/>
              <a:t>         	</a:t>
            </a:r>
          </a:p>
          <a:p>
            <a:r>
              <a:rPr lang="ru-RU" dirty="0" smtClean="0"/>
              <a:t>         8 – Б </a:t>
            </a:r>
            <a:r>
              <a:rPr lang="uk-UA" dirty="0" smtClean="0"/>
              <a:t>класу</a:t>
            </a:r>
          </a:p>
          <a:p>
            <a:r>
              <a:rPr lang="uk-UA" dirty="0" smtClean="0"/>
              <a:t>        </a:t>
            </a:r>
            <a:r>
              <a:rPr lang="uk-UA" noProof="1" smtClean="0"/>
              <a:t>Купріянов В.</a:t>
            </a:r>
          </a:p>
          <a:p>
            <a:r>
              <a:rPr lang="uk-UA" noProof="1" smtClean="0"/>
              <a:t>           Бочков Д.</a:t>
            </a:r>
          </a:p>
          <a:p>
            <a:r>
              <a:rPr lang="uk-UA" noProof="1" smtClean="0"/>
              <a:t>            Купін Д.</a:t>
            </a:r>
          </a:p>
          <a:p>
            <a:r>
              <a:rPr lang="uk-UA" noProof="1" smtClean="0"/>
              <a:t>          Рибаков О.</a:t>
            </a:r>
          </a:p>
          <a:p>
            <a:r>
              <a:rPr lang="uk-UA" noProof="1" smtClean="0"/>
              <a:t>          Соседко Д.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88608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6632"/>
            <a:ext cx="4176464" cy="5760640"/>
          </a:xfrm>
        </p:spPr>
        <p:txBody>
          <a:bodyPr>
            <a:noAutofit/>
          </a:bodyPr>
          <a:lstStyle/>
          <a:p>
            <a:r>
              <a:rPr lang="ru-RU" sz="3200" dirty="0"/>
              <a:t>Сошенко передоручив </a:t>
            </a:r>
            <a:r>
              <a:rPr lang="ru-RU" sz="3200" dirty="0" smtClean="0"/>
              <a:t>цю непросту справу професору Венеціанову, </a:t>
            </a:r>
            <a:r>
              <a:rPr lang="ru-RU" sz="3200" dirty="0"/>
              <a:t>як людині , прийнятому при імператорському дворі , але навіть авторитет придворного художника справі не допоміг.</a:t>
            </a:r>
          </a:p>
        </p:txBody>
      </p:sp>
      <p:pic>
        <p:nvPicPr>
          <p:cNvPr id="3074" name="Picture 2" descr="C:\Users\Валера\Desktop\1233426944_pochaevskaya-lavra-s-zapad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649229"/>
            <a:ext cx="4320480" cy="357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932175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332656"/>
            <a:ext cx="4546848" cy="597670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Турбота про нього кращих представників російського мистецтва і літератури чіпала і обнадіювала Шевченка , але тривалі переговори з його господарем шокували Тараса в смуток. Дізнавшись про чергову відмову , Шевченко з'явився до Сошенка в відчайдушному настрої. Клянучи долю , він погрожував помститися поміщику і в такому стані пішов. Сошенко стривожився і , бажаючи уникнути великої біди , запропонував друзям діяти без зволікання.</a:t>
            </a:r>
          </a:p>
        </p:txBody>
      </p:sp>
      <p:pic>
        <p:nvPicPr>
          <p:cNvPr id="1026" name="Picture 2" descr="C:\Users\Валера\Desktop\im.2013.03.09-13.48.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2" y="1484784"/>
            <a:ext cx="4464497" cy="35283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199819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4258816" cy="6120680"/>
          </a:xfrm>
        </p:spPr>
        <p:txBody>
          <a:bodyPr>
            <a:normAutofit fontScale="92500"/>
          </a:bodyPr>
          <a:lstStyle/>
          <a:p>
            <a:r>
              <a:rPr lang="ru-RU" dirty="0"/>
              <a:t>Було вирішено запропонувати Енгельгардта небувалу для викупу кріпосного суму. У квітні 1838 року в Санкт -Петербурзі в Анічковім палаці проходила лотерея , в якості виграшу в якій була картина Брюллова </a:t>
            </a:r>
            <a:r>
              <a:rPr lang="uk-UA" dirty="0"/>
              <a:t> </a:t>
            </a:r>
            <a:r>
              <a:rPr lang="uk-UA" dirty="0" smtClean="0"/>
              <a:t>                   </a:t>
            </a:r>
            <a:r>
              <a:rPr lang="ru-RU" dirty="0" smtClean="0"/>
              <a:t>« </a:t>
            </a:r>
            <a:r>
              <a:rPr lang="ru-RU" dirty="0"/>
              <a:t>В. А. Жуковський </a:t>
            </a:r>
            <a:r>
              <a:rPr lang="ru-RU" dirty="0" smtClean="0"/>
              <a:t>».</a:t>
            </a:r>
          </a:p>
          <a:p>
            <a:r>
              <a:rPr lang="uk-UA" dirty="0"/>
              <a:t>Ця </a:t>
            </a:r>
            <a:r>
              <a:rPr lang="uk-UA" dirty="0" smtClean="0"/>
              <a:t>картина </a:t>
            </a:r>
            <a:r>
              <a:rPr lang="uk-UA" dirty="0"/>
              <a:t>була             продана, і на ці </a:t>
            </a:r>
            <a:r>
              <a:rPr lang="uk-UA" dirty="0" smtClean="0"/>
              <a:t>кошти викупили </a:t>
            </a:r>
            <a:r>
              <a:rPr lang="uk-UA" dirty="0"/>
              <a:t>Т.Г. Шевченка</a:t>
            </a:r>
            <a:endParaRPr lang="ru-RU" dirty="0" smtClean="0"/>
          </a:p>
        </p:txBody>
      </p:sp>
      <p:pic>
        <p:nvPicPr>
          <p:cNvPr id="4098" name="Picture 2" descr="C:\Users\Валера\Desktop\LCoVgQiWjC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340768"/>
            <a:ext cx="3287947" cy="41635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341886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170586"/>
          </a:xfrm>
        </p:spPr>
        <p:txBody>
          <a:bodyPr>
            <a:normAutofit/>
          </a:bodyPr>
          <a:lstStyle/>
          <a:p>
            <a:r>
              <a:rPr lang="ru-RU" sz="9600" dirty="0" smtClean="0"/>
              <a:t>ДЯКУ</a:t>
            </a:r>
            <a:r>
              <a:rPr lang="uk-UA" sz="9600" dirty="0" smtClean="0"/>
              <a:t>Є</a:t>
            </a:r>
            <a:r>
              <a:rPr lang="ru-RU" sz="9600" dirty="0" smtClean="0"/>
              <a:t>МО </a:t>
            </a:r>
            <a:r>
              <a:rPr lang="ru-RU" sz="9600" dirty="0" smtClean="0"/>
              <a:t>ЗА УВАГУ</a:t>
            </a:r>
            <a:endParaRPr lang="ru-RU" sz="9600" dirty="0"/>
          </a:p>
        </p:txBody>
      </p:sp>
    </p:spTree>
    <p:extLst>
      <p:ext uri="{BB962C8B-B14F-4D97-AF65-F5344CB8AC3E}">
        <p14:creationId xmlns="" xmlns:p14="http://schemas.microsoft.com/office/powerpoint/2010/main" val="14667943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4618856" cy="470916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Народився в селі Моринці Звенигородського повіту Київської губернії в багатодітній родині Григорія Івановича Шевченка , кріпака поміщика.</a:t>
            </a:r>
            <a:endParaRPr lang="uk-UA" sz="3200" b="1" dirty="0"/>
          </a:p>
        </p:txBody>
      </p:sp>
      <p:pic>
        <p:nvPicPr>
          <p:cNvPr id="1026" name="Picture 2" descr="C:\Users\Валера\Desktop\kzX-p8W-Jl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026" y="1268760"/>
            <a:ext cx="3234854" cy="40241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550277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476672"/>
            <a:ext cx="4053136" cy="586128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Через два роки батьки Тараса </a:t>
            </a:r>
            <a:r>
              <a:rPr lang="uk-UA" dirty="0" smtClean="0"/>
              <a:t>переселилися в село Кирилівка</a:t>
            </a:r>
            <a:r>
              <a:rPr lang="ru-RU" dirty="0" smtClean="0"/>
              <a:t> </a:t>
            </a:r>
            <a:r>
              <a:rPr lang="ru-RU" dirty="0"/>
              <a:t>, де </a:t>
            </a:r>
            <a:r>
              <a:rPr lang="uk-UA" dirty="0" smtClean="0"/>
              <a:t>він провів своє дитинство. Мати його померла в 1823 році; в </a:t>
            </a:r>
            <a:r>
              <a:rPr lang="ru-RU" dirty="0" smtClean="0"/>
              <a:t>тому </a:t>
            </a:r>
            <a:r>
              <a:rPr lang="ru-RU" dirty="0"/>
              <a:t>ж </a:t>
            </a:r>
            <a:r>
              <a:rPr lang="uk-UA" dirty="0" smtClean="0"/>
              <a:t>році батько одружився вдруге на вдові</a:t>
            </a:r>
            <a:r>
              <a:rPr lang="ru-RU" dirty="0" smtClean="0"/>
              <a:t>, </a:t>
            </a:r>
            <a:r>
              <a:rPr lang="ru-RU" dirty="0"/>
              <a:t>яка мала </a:t>
            </a:r>
            <a:r>
              <a:rPr lang="uk-UA" dirty="0" smtClean="0"/>
              <a:t>трьох дітей. Вона відносилася </a:t>
            </a:r>
            <a:r>
              <a:rPr lang="ru-RU" dirty="0" smtClean="0"/>
              <a:t>до </a:t>
            </a:r>
            <a:r>
              <a:rPr lang="ru-RU" dirty="0"/>
              <a:t>Тараса </a:t>
            </a:r>
            <a:r>
              <a:rPr lang="uk-UA" dirty="0" smtClean="0"/>
              <a:t>суворо. До 9 - річного віку Тарас був під опікою своєї старшої сестри Катерини </a:t>
            </a:r>
            <a:r>
              <a:rPr lang="ru-RU" dirty="0" smtClean="0"/>
              <a:t>, </a:t>
            </a:r>
            <a:r>
              <a:rPr lang="uk-UA" dirty="0" smtClean="0"/>
              <a:t>ді</a:t>
            </a:r>
            <a:r>
              <a:rPr lang="ru-RU" dirty="0" smtClean="0"/>
              <a:t>вч</a:t>
            </a:r>
            <a:r>
              <a:rPr lang="uk-UA" dirty="0" smtClean="0"/>
              <a:t>иною</a:t>
            </a:r>
            <a:r>
              <a:rPr lang="ru-RU" dirty="0" smtClean="0"/>
              <a:t> </a:t>
            </a:r>
            <a:r>
              <a:rPr lang="ru-RU" dirty="0"/>
              <a:t>доброю і </a:t>
            </a:r>
            <a:r>
              <a:rPr lang="uk-UA" dirty="0" smtClean="0"/>
              <a:t>ніжною</a:t>
            </a:r>
            <a:r>
              <a:rPr lang="ru-RU" dirty="0" smtClean="0"/>
              <a:t>. </a:t>
            </a:r>
            <a:r>
              <a:rPr lang="uk-UA" dirty="0" smtClean="0"/>
              <a:t>Незабаром </a:t>
            </a:r>
            <a:r>
              <a:rPr lang="ru-RU" dirty="0" smtClean="0"/>
              <a:t>вона </a:t>
            </a:r>
            <a:r>
              <a:rPr lang="uk-UA" dirty="0" smtClean="0"/>
              <a:t>вийшла заміж. </a:t>
            </a:r>
            <a:endParaRPr lang="uk-UA" dirty="0"/>
          </a:p>
        </p:txBody>
      </p:sp>
      <p:pic>
        <p:nvPicPr>
          <p:cNvPr id="2050" name="Picture 2" descr="C:\Users\Валера\Desktop\6-tp9Vb1W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80489"/>
            <a:ext cx="4064000" cy="411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139656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0528" y="404664"/>
            <a:ext cx="4464496" cy="583268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 1825 році , коли Шевченко йшов 12- й рік , помер його батько. З цього часу починається важка кочове життя безпритульної дитини : спочатку прислужував у дячка - вчителя , потім по навколишніх селах у дячків - малярів  </a:t>
            </a:r>
            <a:r>
              <a:rPr lang="ru-RU" dirty="0" smtClean="0"/>
              <a:t>               ( </a:t>
            </a:r>
            <a:r>
              <a:rPr lang="ru-RU" dirty="0"/>
              <a:t>« богомазів » , тобто художників- іконописців </a:t>
            </a:r>
            <a:r>
              <a:rPr lang="ru-RU" dirty="0" smtClean="0"/>
              <a:t>) </a:t>
            </a:r>
            <a:r>
              <a:rPr lang="ru-RU" dirty="0"/>
              <a:t>Один час Шевченко пас овець , потім служив у місцевого </a:t>
            </a:r>
            <a:r>
              <a:rPr lang="ru-RU" dirty="0" smtClean="0"/>
              <a:t>священика. </a:t>
            </a:r>
            <a:endParaRPr lang="ru-RU" dirty="0"/>
          </a:p>
        </p:txBody>
      </p:sp>
      <p:pic>
        <p:nvPicPr>
          <p:cNvPr id="1026" name="Picture 2" descr="C:\Users\Валера\Desktop\il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908720"/>
            <a:ext cx="3656566" cy="48538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946600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-99392"/>
            <a:ext cx="4860032" cy="6840760"/>
          </a:xfrm>
        </p:spPr>
        <p:txBody>
          <a:bodyPr>
            <a:noAutofit/>
          </a:bodyPr>
          <a:lstStyle/>
          <a:p>
            <a:r>
              <a:rPr lang="ru-RU" sz="3000" dirty="0"/>
              <a:t>У школі дячка - </a:t>
            </a:r>
            <a:r>
              <a:rPr lang="ru-RU" sz="3000" dirty="0" smtClean="0"/>
              <a:t> </a:t>
            </a:r>
            <a:r>
              <a:rPr lang="ru-RU" sz="3000" dirty="0"/>
              <a:t>вивчився грамоті , а у малярів познайомився з елементарними прийомами </a:t>
            </a:r>
            <a:r>
              <a:rPr lang="ru-RU" sz="3000" dirty="0" smtClean="0"/>
              <a:t>малювання. </a:t>
            </a:r>
            <a:r>
              <a:rPr lang="ru-RU" sz="3000" dirty="0"/>
              <a:t>На шістнадцятому році життя , в 1829 році , він потрапив до числа прислуги поміщика Енгельгардта спочатку в ролі кухарчука , потім слуги - « козачка ». Пристрасть до живопису не покидала його .</a:t>
            </a:r>
          </a:p>
        </p:txBody>
      </p:sp>
      <p:pic>
        <p:nvPicPr>
          <p:cNvPr id="2050" name="Picture 2" descr="C:\Users\Валера\Desktop\ecb5892d2b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86938"/>
            <a:ext cx="4688154" cy="42249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520030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Autofit/>
          </a:bodyPr>
          <a:lstStyle/>
          <a:p>
            <a:r>
              <a:rPr lang="ru-RU" sz="3200" dirty="0"/>
              <a:t>Помітивши здібності Тараса , в період перебування у Вільні , Енгельгардт віддав Шевченка в навчання викладачеві Віленського університету портретистові Яну Рустема. У Вільні Шевченко пробув близько півтора років , а з переїздом на початку 1831 в Санкт -Петербург , Енгельгардт , маючи намір зробити зі свого кріпосного домашнього живописця , послав його в 1832 році в навчання до «різних живописних справ цехового майстра » В. Ширяєва.</a:t>
            </a:r>
          </a:p>
        </p:txBody>
      </p:sp>
    </p:spTree>
    <p:extLst>
      <p:ext uri="{BB962C8B-B14F-4D97-AF65-F5344CB8AC3E}">
        <p14:creationId xmlns="" xmlns:p14="http://schemas.microsoft.com/office/powerpoint/2010/main" val="25420097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0032" y="404664"/>
            <a:ext cx="3898776" cy="590469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У 1836 році , змальовуючи статуї в Літньому </a:t>
            </a:r>
            <a:r>
              <a:rPr lang="ru-RU" dirty="0" smtClean="0"/>
              <a:t>саду, </a:t>
            </a:r>
            <a:r>
              <a:rPr lang="ru-RU" dirty="0"/>
              <a:t>Шевченко познайомився зі своїм земляком , художником </a:t>
            </a:r>
            <a:r>
              <a:rPr lang="ru-RU" dirty="0" smtClean="0"/>
              <a:t>    І</a:t>
            </a:r>
            <a:r>
              <a:rPr lang="ru-RU" dirty="0"/>
              <a:t>. М. Сошенка , який , порадившись з українським письменником </a:t>
            </a:r>
            <a:endParaRPr lang="en-US" dirty="0" smtClean="0"/>
          </a:p>
          <a:p>
            <a:r>
              <a:rPr lang="ru-RU" dirty="0" smtClean="0"/>
              <a:t>Є</a:t>
            </a:r>
            <a:r>
              <a:rPr lang="ru-RU" dirty="0"/>
              <a:t>. Гребінкою , представив Тараса конференц -секретарю Академії мистецтв </a:t>
            </a:r>
            <a:endParaRPr lang="en-US" dirty="0" smtClean="0"/>
          </a:p>
          <a:p>
            <a:r>
              <a:rPr lang="ru-RU" dirty="0" smtClean="0"/>
              <a:t>В</a:t>
            </a:r>
            <a:r>
              <a:rPr lang="ru-RU" dirty="0"/>
              <a:t>. І. </a:t>
            </a:r>
            <a:r>
              <a:rPr lang="ru-RU" dirty="0" smtClean="0"/>
              <a:t>Григоровичу, </a:t>
            </a:r>
            <a:r>
              <a:rPr lang="ru-RU" dirty="0"/>
              <a:t>художникам </a:t>
            </a:r>
            <a:endParaRPr lang="en-US" dirty="0" smtClean="0"/>
          </a:p>
          <a:p>
            <a:r>
              <a:rPr lang="ru-RU" dirty="0" smtClean="0"/>
              <a:t>А</a:t>
            </a:r>
            <a:r>
              <a:rPr lang="ru-RU" dirty="0"/>
              <a:t>. Венеціанова і </a:t>
            </a:r>
            <a:endParaRPr lang="en-US" dirty="0" smtClean="0"/>
          </a:p>
          <a:p>
            <a:r>
              <a:rPr lang="ru-RU" dirty="0" smtClean="0"/>
              <a:t>К</a:t>
            </a:r>
            <a:r>
              <a:rPr lang="ru-RU" dirty="0"/>
              <a:t>. Брюллова , поетові </a:t>
            </a:r>
            <a:endParaRPr lang="en-US" dirty="0" smtClean="0"/>
          </a:p>
          <a:p>
            <a:r>
              <a:rPr lang="ru-RU" dirty="0" smtClean="0"/>
              <a:t>В</a:t>
            </a:r>
            <a:r>
              <a:rPr lang="ru-RU" dirty="0"/>
              <a:t>. Жуковському . </a:t>
            </a:r>
          </a:p>
        </p:txBody>
      </p:sp>
      <p:pic>
        <p:nvPicPr>
          <p:cNvPr id="3074" name="Picture 2" descr="C:\Users\Валера\Desktop\BMl6OorPLX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1" y="1809750"/>
            <a:ext cx="5080000" cy="37794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776356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4104456" cy="597670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Симпатія до юнака і визнання обдарованості малоросійського кріпосного з боку видатних діячів російської культури відіграли вирішальну роль у справі викупу його з неволі. Далеко не відразу вдалося вмовити Енгельгардта : апеляція до гуманізму успіху не мала.</a:t>
            </a:r>
          </a:p>
        </p:txBody>
      </p:sp>
      <p:pic>
        <p:nvPicPr>
          <p:cNvPr id="1026" name="Picture 2" descr="C:\Users\Валера\Desktop\shevchenk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836712"/>
            <a:ext cx="3744416" cy="47986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053837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404664"/>
            <a:ext cx="4042792" cy="5904696"/>
          </a:xfrm>
        </p:spPr>
        <p:txBody>
          <a:bodyPr>
            <a:normAutofit/>
          </a:bodyPr>
          <a:lstStyle/>
          <a:p>
            <a:r>
              <a:rPr lang="ru-RU" sz="3600" dirty="0"/>
              <a:t>Особисте клопотання уславленого академіка живопису Карла Брюллова тільки утвердило поміщика в його бажанні не продешевити . </a:t>
            </a:r>
          </a:p>
        </p:txBody>
      </p:sp>
      <p:pic>
        <p:nvPicPr>
          <p:cNvPr id="2050" name="Picture 2" descr="C:\Users\Валера\Desktop\thumb-article-360x288-dc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4" y="1556792"/>
            <a:ext cx="4774840" cy="38198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394686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</TotalTime>
  <Words>538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Т.Г. ШЕВЧЕНКО    диТИНСТВО ТА ЮНІСТЬ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ДЯКУЄМО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Т.Г. ШЕВЧЕНКО    диТИНСТВО ТА ЮНІСТЬ      </dc:title>
  <dc:creator>Валера</dc:creator>
  <cp:lastModifiedBy>Acer</cp:lastModifiedBy>
  <cp:revision>18</cp:revision>
  <dcterms:created xsi:type="dcterms:W3CDTF">2013-11-05T15:27:36Z</dcterms:created>
  <dcterms:modified xsi:type="dcterms:W3CDTF">2014-02-04T08:05:40Z</dcterms:modified>
</cp:coreProperties>
</file>