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2" r:id="rId9"/>
    <p:sldId id="271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6" autoAdjust="0"/>
  </p:normalViewPr>
  <p:slideViewPr>
    <p:cSldViewPr>
      <p:cViewPr varScale="1"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5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4632" cy="2160239"/>
          </a:xfrm>
        </p:spPr>
        <p:txBody>
          <a:bodyPr>
            <a:noAutofit/>
          </a:bodyPr>
          <a:lstStyle/>
          <a:p>
            <a:pPr algn="l"/>
            <a:r>
              <a:rPr lang="uk-UA" sz="9600" dirty="0" err="1" smtClean="0">
                <a:solidFill>
                  <a:schemeClr val="bg1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  <a:t>Еко-сумка</a:t>
            </a:r>
            <a:endParaRPr lang="uk-UA" sz="9600" dirty="0">
              <a:solidFill>
                <a:schemeClr val="bg1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http://cs623326.vk.me/v623326794/1de84/v1kj21--e6g.jpg"/>
          <p:cNvPicPr/>
          <p:nvPr/>
        </p:nvPicPr>
        <p:blipFill>
          <a:blip r:embed="rId2" cstate="print"/>
          <a:srcRect b="5322"/>
          <a:stretch>
            <a:fillRect/>
          </a:stretch>
        </p:blipFill>
        <p:spPr bwMode="auto">
          <a:xfrm rot="21255507">
            <a:off x="3014378" y="2860794"/>
            <a:ext cx="3115389" cy="385103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7" descr="http://cs624716.vk.me/v624716923/1e4b3/T_B2NCNIbY0.jpg"/>
          <p:cNvPicPr/>
          <p:nvPr/>
        </p:nvPicPr>
        <p:blipFill>
          <a:blip r:embed="rId3" cstate="print"/>
          <a:srcRect t="6521" b="6521"/>
          <a:stretch>
            <a:fillRect/>
          </a:stretch>
        </p:blipFill>
        <p:spPr bwMode="auto">
          <a:xfrm rot="414871">
            <a:off x="474037" y="2295873"/>
            <a:ext cx="2736718" cy="32938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Рисунок 8" descr="http://cs622926.vk.me/v622926814/1d78d/ck68DpPRoR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2752">
            <a:off x="5849014" y="1049244"/>
            <a:ext cx="3154144" cy="398411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Ресурси</a:t>
            </a:r>
            <a:endParaRPr lang="uk-UA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525963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Вторинна сировина</a:t>
            </a:r>
          </a:p>
          <a:p>
            <a:r>
              <a:rPr lang="uk-UA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(б/в сумки з тканини, різні елементи декору)</a:t>
            </a:r>
          </a:p>
          <a:p>
            <a:r>
              <a:rPr lang="uk-UA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Голки,нитки;</a:t>
            </a:r>
          </a:p>
          <a:p>
            <a:r>
              <a:rPr lang="uk-UA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Папір, фарби, олівці;</a:t>
            </a:r>
          </a:p>
          <a:p>
            <a:r>
              <a:rPr lang="uk-UA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Принтер та </a:t>
            </a:r>
            <a:r>
              <a:rPr lang="uk-UA" sz="36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комп</a:t>
            </a:r>
            <a:r>
              <a:rPr lang="en-US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’</a:t>
            </a:r>
            <a:r>
              <a:rPr lang="uk-UA" sz="36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ютер</a:t>
            </a:r>
            <a:r>
              <a:rPr lang="uk-UA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r>
              <a:rPr lang="uk-UA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Значки, хустки з логотипом</a:t>
            </a:r>
          </a:p>
          <a:p>
            <a:r>
              <a:rPr lang="uk-UA" sz="36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Постер</a:t>
            </a:r>
            <a:r>
              <a:rPr lang="uk-UA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, буклети</a:t>
            </a:r>
          </a:p>
          <a:p>
            <a:pPr>
              <a:buNone/>
            </a:pPr>
            <a:endParaRPr lang="uk-UA" sz="36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endParaRPr lang="uk-UA" sz="36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http://img1.liveinternet.ru/images/attach/c/11/115/459/115459589___4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49" y="4737702"/>
            <a:ext cx="3228951" cy="2120298"/>
          </a:xfrm>
          <a:prstGeom prst="rect">
            <a:avLst/>
          </a:prstGeom>
          <a:noFill/>
        </p:spPr>
      </p:pic>
      <p:pic>
        <p:nvPicPr>
          <p:cNvPr id="6150" name="Picture 6" descr="http://s1.iconbird.com/ico/1012/QettoIcons/w256h2561350658940icondevelop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28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928678"/>
            <a:ext cx="82296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latin typeface="Monotype Corsiva" pitchFamily="66" charset="0"/>
              </a:rPr>
              <a:t>Звітування</a:t>
            </a:r>
            <a:endParaRPr lang="uk-UA" sz="8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Провести вихідне анкетування;</a:t>
            </a:r>
          </a:p>
          <a:p>
            <a:r>
              <a:rPr lang="uk-UA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Акція </a:t>
            </a:r>
            <a:r>
              <a:rPr lang="ru-RU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uk-UA" sz="36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Еко-сумка</a:t>
            </a:r>
            <a:r>
              <a:rPr lang="ru-RU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»;</a:t>
            </a:r>
          </a:p>
          <a:p>
            <a:r>
              <a:rPr lang="ru-RU" sz="36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Інформування</a:t>
            </a:r>
            <a:r>
              <a:rPr lang="ru-RU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36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Фото-колаж</a:t>
            </a:r>
            <a:endParaRPr lang="uk-UA" sz="36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http://koipkro.kostroma.ru/Galich/school3/SiteAssets/default/0009-005-Natsionalnye-ekologicheskie-probl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28604"/>
            <a:ext cx="1246936" cy="12479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http://i033.radikal.ru/0805/98/81266624ef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406496"/>
            <a:ext cx="5158182" cy="4200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  <a:t>Перспективність проекту</a:t>
            </a:r>
            <a:endParaRPr lang="uk-UA" sz="6600" dirty="0">
              <a:solidFill>
                <a:schemeClr val="bg1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 уроках біології, природознавства, хімії, екології, основ здоров</a:t>
            </a: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’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я</a:t>
            </a:r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, трудового навчання,</a:t>
            </a: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ОТМ,</a:t>
            </a: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мовознавства,</a:t>
            </a: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економіки;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Виховних годинах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Батьківських зборах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Дитячому  садочку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Шкільному таборі відпочинку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Повсякденному житті  людей</a:t>
            </a:r>
            <a:endParaRPr lang="uk-UA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http://vkurse.ua/i/2012-05/vzyalsya-za-ekologicheskie-probl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214686"/>
            <a:ext cx="2992416" cy="27860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spc="300" dirty="0" smtClean="0">
                <a:solidFill>
                  <a:schemeClr val="bg1"/>
                </a:solidFill>
                <a:latin typeface="Monotype Corsiva" pitchFamily="66" charset="0"/>
              </a:rPr>
              <a:t>Інформативність</a:t>
            </a:r>
            <a:endParaRPr lang="uk-UA" sz="7200" spc="3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Конференція про підсумки  роботи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Виставка  кращих  робіт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Розміщення інформації та фото-звіту 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на сайті школи, класу.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Медіа-презентація :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“Шляхами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 проекту “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Еко-Сумка”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”.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Акція  проектної групи В ЗОШ № 85,№157, ДНЗ №150,№453 , шкільний табір відпочинку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“Інтелектуал”</a:t>
            </a:r>
            <a:endParaRPr lang="uk-UA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На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фірмових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ярликах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 ПШВ «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Тетяна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розміщення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інформації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про  «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Еко-сумку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»</a:t>
            </a:r>
            <a:endParaRPr lang="uk-UA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uk-UA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pti.kiev.ua/uploads/posts/2010-01/1264269763_zemlja-na-list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8677" y="1768257"/>
            <a:ext cx="2556793" cy="2232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latin typeface="Monotype Corsiva" pitchFamily="66" charset="0"/>
              </a:rPr>
              <a:t>Бюджет</a:t>
            </a:r>
            <a:endParaRPr lang="uk-UA" sz="8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800" dirty="0" smtClean="0">
                <a:solidFill>
                  <a:schemeClr val="bg1"/>
                </a:solidFill>
              </a:rPr>
              <a:t>  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Витрати на рекламну кампанію:          </a:t>
            </a:r>
            <a:endParaRPr lang="uk-UA" sz="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Значки з логотипом   1оо штук - 200грн.00коп.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Хустинка  20шт- 220 грн.00коп.</a:t>
            </a:r>
          </a:p>
          <a:p>
            <a:pPr>
              <a:buNone/>
            </a:pPr>
            <a:r>
              <a:rPr lang="uk-UA" sz="2400" dirty="0" err="1" smtClean="0">
                <a:solidFill>
                  <a:schemeClr val="bg1"/>
                </a:solidFill>
                <a:latin typeface="Monotype Corsiva" pitchFamily="66" charset="0"/>
              </a:rPr>
              <a:t>Постер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 рекламний  20 </a:t>
            </a:r>
            <a:r>
              <a:rPr lang="uk-UA" sz="2400" dirty="0" err="1" smtClean="0">
                <a:solidFill>
                  <a:schemeClr val="bg1"/>
                </a:solidFill>
                <a:latin typeface="Monotype Corsiva" pitchFamily="66" charset="0"/>
              </a:rPr>
              <a:t>шт-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100грн.00коп.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Всього: 520 грн.00 коп.</a:t>
            </a:r>
          </a:p>
          <a:p>
            <a:pPr>
              <a:buNone/>
            </a:pPr>
            <a:endParaRPr lang="uk-UA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None/>
            </a:pPr>
            <a:endParaRPr lang="uk-UA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 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age.tsn.ua/media/images2/original/Aug2009/909502a7e2_1507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77638"/>
            <a:ext cx="570992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Зупинися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людино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на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мить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...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І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відчуй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як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планеті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болить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Як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серця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крик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вирина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- 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зупинися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, Земля в нас одна!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pPr algn="ctr">
              <a:buNone/>
            </a:pPr>
            <a:endParaRPr lang="uk-UA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uk-UA" dirty="0" smtClean="0">
                <a:latin typeface="Monotype Corsiva" pitchFamily="66" charset="0"/>
              </a:rPr>
              <a:t>Бережімо планету разом!</a:t>
            </a:r>
            <a:endParaRPr lang="uk-UA" dirty="0">
              <a:latin typeface="Monotype Corsiva" pitchFamily="66" charset="0"/>
            </a:endParaRPr>
          </a:p>
        </p:txBody>
      </p:sp>
      <p:pic>
        <p:nvPicPr>
          <p:cNvPr id="1026" name="Picture 2" descr="http://www.nebovokrug.ru/img/200902/mir_ru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86124"/>
            <a:ext cx="5832648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Актуальність проекту </a:t>
            </a:r>
            <a:endParaRPr lang="uk-UA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35719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Проблема сміття для нашого міста на сьогоднішній день є однією з важливих екологічних проблем. З кожним роком розміри та кількість смітників збільшується , причина в тому , що збільшилося виготовлення напівфабрикатів , на зміну паперовій упаковці прийшли поліетиленові пакети. </a:t>
            </a:r>
            <a:endParaRPr lang="uk-UA" dirty="0">
              <a:latin typeface="Monotype Corsiva" pitchFamily="66" charset="0"/>
            </a:endParaRPr>
          </a:p>
        </p:txBody>
      </p:sp>
      <p:pic>
        <p:nvPicPr>
          <p:cNvPr id="4" name="Рисунок 3" descr="http://www.edu.cap.ru/home/5941/4ffb48a3c2911_normal_70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643446"/>
            <a:ext cx="1945003" cy="19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90" y="214290"/>
            <a:ext cx="8229600" cy="5678091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Людина щодня наносить шкоду оточуючому середовищу .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В середньому кожна людина на планеті Земля використовує приблизно 500 пакетів на рік , а    1/10 сміття складають поліетиленові пакети.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Природна утилізація займе 400 років, а штучна утилізація  небезпечна для навколишнього середовища 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Альтернативним замінником поліетилену може стати використання у своєму житті екологічно чистої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uk-UA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Еко-сумки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», яка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виготовляється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підручних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матеріалів</a:t>
            </a:r>
            <a:endParaRPr lang="uk-UA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Відмовившись або зменшив кількість використання поліетиленових пакетів дасть змогу зберегти чистоту , красоту , та здоров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’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я </a:t>
            </a: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планети Земля та заощадити сімейний  бюджет.</a:t>
            </a:r>
          </a:p>
        </p:txBody>
      </p:sp>
      <p:pic>
        <p:nvPicPr>
          <p:cNvPr id="13314" name="Picture 2" descr="http://dgdesign.ru/uploads/posts/2014-03/1394796041_tra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5707567"/>
            <a:ext cx="9572692" cy="150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928670"/>
            <a:ext cx="82296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Monotype Corsiva" pitchFamily="66" charset="0"/>
              </a:rPr>
              <a:t>Мета проекту </a:t>
            </a:r>
            <a:endParaRPr lang="uk-UA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17681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Підвищити екологічну свідомість людей  по відношенню до планети Земля ; 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Сприяти розвитку патріотичного виховання, використовуючи елементи </a:t>
            </a:r>
            <a:r>
              <a:rPr lang="uk-UA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етностилю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;</a:t>
            </a:r>
          </a:p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Сприяти зменшенню використання </a:t>
            </a:r>
            <a:r>
              <a:rPr lang="uk-UA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поліети-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ленових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пакетів або відмові взагалі  ; </a:t>
            </a:r>
          </a:p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Сприяти використанню  у  побуті екологічно чистої упаковки , як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uk-UA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Еко-сумка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»;</a:t>
            </a:r>
            <a:endParaRPr lang="uk-UA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0300"/>
            <a:ext cx="8229600" cy="994122"/>
          </a:xfrm>
        </p:spPr>
        <p:txBody>
          <a:bodyPr>
            <a:prstTxWarp prst="textArchDown">
              <a:avLst>
                <a:gd name="adj" fmla="val 21323731"/>
              </a:avLst>
            </a:prstTxWarp>
            <a:no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Monotype Corsiva" pitchFamily="66" charset="0"/>
              </a:rPr>
              <a:t>Задачі проекту </a:t>
            </a:r>
            <a:endParaRPr lang="uk-UA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Сформувати проектну групу ;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Вивчити використання у побуті поліетиленових пакетів серед учнів , батьків та вчителів ;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Провести конкурс на кращу  модель  </a:t>
            </a: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Еко</a:t>
            </a: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– сумка» з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елементами</a:t>
            </a: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етностиля</a:t>
            </a: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;</a:t>
            </a:r>
            <a:endParaRPr lang="uk-UA" sz="28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Конкурс на кращий </a:t>
            </a:r>
            <a:r>
              <a:rPr lang="uk-UA" sz="28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слог</a:t>
            </a: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а</a:t>
            </a:r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н; 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Розробка емблеми  для  моделі  значка, який будуть отримувати люди, які відмовились від кульків ;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Розробити буклет </a:t>
            </a: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Цей шкідливий поліетилен</a:t>
            </a: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</a:t>
            </a:r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;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Презентувати акцію </a:t>
            </a: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Еко-сумка</a:t>
            </a: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» </a:t>
            </a:r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серед учнів , батьків та вчителів  Харківської гімназії № 163 ;ЗОШ №85 та №157;</a:t>
            </a:r>
          </a:p>
          <a:p>
            <a:pPr>
              <a:buNone/>
            </a:pPr>
            <a:endParaRPr lang="uk-UA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66" y="351277"/>
            <a:ext cx="8229600" cy="4577921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Презентувати акцію 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Еко-сумка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» </a:t>
            </a: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серед  вихованців дитячих садочків №453 та №150;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Презентувати акцію 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Еко-сумка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» в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шкільному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таборі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відпочинку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Інтелектуал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</a:t>
            </a:r>
            <a:endParaRPr lang="uk-UA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Залучити до співпраці  Приватне </a:t>
            </a:r>
            <a:r>
              <a:rPr lang="uk-UA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–швацьке</a:t>
            </a: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виробництво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Тетяна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 ,яке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виготовляє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верхній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жіночій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одяг,до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розміщення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на своїх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фірмових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ярликах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інформаціїю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про   «</a:t>
            </a: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Еко-сумку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» .</a:t>
            </a:r>
            <a:endParaRPr lang="uk-UA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endParaRPr lang="uk-UA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4935208"/>
            <a:ext cx="8229600" cy="994122"/>
          </a:xfrm>
        </p:spPr>
        <p:txBody>
          <a:bodyPr>
            <a:prstTxWarp prst="textArchDown">
              <a:avLst>
                <a:gd name="adj" fmla="val 21323731"/>
              </a:avLst>
            </a:prstTxWarp>
            <a:no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Monotype Corsiva" pitchFamily="66" charset="0"/>
              </a:rPr>
              <a:t>Задачі проекту </a:t>
            </a:r>
            <a:endParaRPr lang="uk-UA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8"/>
            <a:ext cx="82296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6600" spc="300" dirty="0" err="1" smtClean="0">
                <a:solidFill>
                  <a:schemeClr val="bg1"/>
                </a:solidFill>
                <a:latin typeface="Monotype Corsiva" pitchFamily="66" charset="0"/>
              </a:rPr>
              <a:t>Етапи</a:t>
            </a:r>
            <a:r>
              <a:rPr lang="ru-RU" sz="6600" spc="3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6600" spc="300" dirty="0" err="1" smtClean="0">
                <a:solidFill>
                  <a:schemeClr val="bg1"/>
                </a:solidFill>
                <a:latin typeface="Monotype Corsiva" pitchFamily="66" charset="0"/>
              </a:rPr>
              <a:t>реалізації</a:t>
            </a:r>
            <a:endParaRPr lang="uk-UA" sz="6600" spc="3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Сформувати проектну групу ;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Розподілити групу  по секторам: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1-соціологи,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2-аналітики,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3-філологи,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4- дизайн-група,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5-координатори.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Підвести підсумки роботи  секторів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Презентація  проекту</a:t>
            </a:r>
          </a:p>
          <a:p>
            <a:pPr>
              <a:buNone/>
            </a:pPr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18" name="Picture 2" descr="http://pngimg.com/upload/tree_PNG230.png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73746"/>
            <a:ext cx="3357586" cy="5555716"/>
          </a:xfrm>
          <a:prstGeom prst="rect">
            <a:avLst/>
          </a:prstGeom>
          <a:noFill/>
        </p:spPr>
      </p:pic>
      <p:pic>
        <p:nvPicPr>
          <p:cNvPr id="9220" name="Picture 4" descr="http://netmedia.su/upload/medialibrary/beb/beb0ba1a68f97533903969543851c3b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643182"/>
            <a:ext cx="193380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15458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Календарний план</a:t>
            </a:r>
            <a:endParaRPr lang="uk-UA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785794"/>
          <a:ext cx="9144000" cy="607220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048000"/>
                <a:gridCol w="3048000"/>
                <a:gridCol w="3048000"/>
              </a:tblGrid>
              <a:tr h="372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Захід</a:t>
                      </a:r>
                      <a:endParaRPr lang="uk-UA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Термін виконання</a:t>
                      </a:r>
                      <a:endParaRPr lang="uk-UA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Відповідальні</a:t>
                      </a:r>
                      <a:endParaRPr lang="uk-UA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Проведення  акції  </a:t>
                      </a:r>
                      <a:r>
                        <a:rPr lang="uk-UA" sz="1100" dirty="0" err="1" smtClean="0"/>
                        <a:t>“Еко-сумка”</a:t>
                      </a:r>
                      <a:r>
                        <a:rPr lang="uk-UA" sz="1100" dirty="0" smtClean="0"/>
                        <a:t> 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ЗОШ № 85 та ЗОШ № 157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травень</a:t>
                      </a:r>
                      <a:r>
                        <a:rPr lang="uk-UA" sz="1100" baseline="0" dirty="0" smtClean="0"/>
                        <a:t> 2015 р.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Всі учасники проекту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5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Проведення  акції  </a:t>
                      </a:r>
                      <a:r>
                        <a:rPr lang="uk-UA" sz="1100" dirty="0" err="1" smtClean="0"/>
                        <a:t>“Еко-сумка”</a:t>
                      </a:r>
                      <a:r>
                        <a:rPr lang="uk-UA" sz="1100" dirty="0" smtClean="0"/>
                        <a:t>  в  дитячому  навчальному закладі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ДНЗ № 150  та ДНЗ № 453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травень</a:t>
                      </a:r>
                      <a:r>
                        <a:rPr lang="uk-UA" sz="1100" baseline="0" dirty="0" smtClean="0"/>
                        <a:t> 2015 р.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Всі учасники проекту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4937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Проведення  </a:t>
                      </a:r>
                      <a:r>
                        <a:rPr lang="uk-UA" sz="1100" dirty="0" err="1" smtClean="0"/>
                        <a:t>акціяї</a:t>
                      </a:r>
                      <a:r>
                        <a:rPr lang="uk-UA" sz="1100" dirty="0" smtClean="0"/>
                        <a:t> </a:t>
                      </a:r>
                      <a:r>
                        <a:rPr lang="uk-UA" sz="1100" dirty="0" err="1" smtClean="0"/>
                        <a:t>“Еко-сумка”</a:t>
                      </a:r>
                      <a:r>
                        <a:rPr lang="uk-UA" sz="1100" dirty="0" smtClean="0"/>
                        <a:t>  серед відпочиваючих шкільного табору відпочинку </a:t>
                      </a:r>
                      <a:r>
                        <a:rPr lang="uk-UA" sz="1100" dirty="0" err="1" smtClean="0"/>
                        <a:t>“Інтелектуал”при</a:t>
                      </a:r>
                      <a:r>
                        <a:rPr lang="uk-UA" sz="1100" dirty="0" smtClean="0"/>
                        <a:t> ХГ 3 163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Червень,2015 р.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Всі учасники проекту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314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Індивідуальна</a:t>
                      </a:r>
                      <a:r>
                        <a:rPr lang="uk-UA" sz="1100" baseline="0" dirty="0" smtClean="0"/>
                        <a:t> робота ( інформаційно-роз</a:t>
                      </a:r>
                      <a:r>
                        <a:rPr lang="en-US" sz="1100" baseline="0" dirty="0" smtClean="0"/>
                        <a:t>’</a:t>
                      </a:r>
                      <a:r>
                        <a:rPr lang="uk-UA" sz="1100" baseline="0" dirty="0" err="1" smtClean="0"/>
                        <a:t>яснювального</a:t>
                      </a:r>
                      <a:r>
                        <a:rPr lang="uk-UA" sz="1100" baseline="0" dirty="0" smtClean="0"/>
                        <a:t> характеру)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Липень-серпень</a:t>
                      </a:r>
                      <a:r>
                        <a:rPr lang="uk-UA" sz="1100" baseline="0" dirty="0" smtClean="0"/>
                        <a:t> ,2015 р.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Всі учасники проекту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314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Фото-колаж </a:t>
                      </a:r>
                    </a:p>
                    <a:p>
                      <a:r>
                        <a:rPr lang="uk-UA" sz="1100" dirty="0" err="1" smtClean="0"/>
                        <a:t>”Літній</a:t>
                      </a:r>
                      <a:r>
                        <a:rPr lang="uk-UA" sz="1100" dirty="0" smtClean="0"/>
                        <a:t> відпочинок з </a:t>
                      </a:r>
                      <a:r>
                        <a:rPr lang="uk-UA" sz="1100" dirty="0" err="1" smtClean="0"/>
                        <a:t>“Еко-сумкою”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Вересень,2015</a:t>
                      </a:r>
                      <a:r>
                        <a:rPr lang="uk-UA" sz="1100" baseline="0" dirty="0" smtClean="0"/>
                        <a:t> р.</a:t>
                      </a:r>
                      <a:endParaRPr lang="uk-UA" sz="1100" dirty="0" smtClean="0"/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aseline="0" dirty="0" smtClean="0"/>
                        <a:t>сектор </a:t>
                      </a:r>
                      <a:r>
                        <a:rPr lang="uk-UA" sz="1100" baseline="0" dirty="0" err="1" smtClean="0"/>
                        <a:t>“Координатори</a:t>
                      </a:r>
                      <a:r>
                        <a:rPr lang="uk-UA" sz="1100" dirty="0" err="1" smtClean="0"/>
                        <a:t>”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Провести  соціологічне</a:t>
                      </a:r>
                      <a:r>
                        <a:rPr lang="uk-UA" sz="1100" baseline="0" dirty="0" smtClean="0"/>
                        <a:t> </a:t>
                      </a:r>
                      <a:r>
                        <a:rPr lang="uk-UA" sz="1100" dirty="0" smtClean="0"/>
                        <a:t> опитування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Вересень,2015</a:t>
                      </a:r>
                      <a:r>
                        <a:rPr lang="uk-UA" sz="1100" baseline="0" dirty="0" smtClean="0"/>
                        <a:t> р.</a:t>
                      </a:r>
                      <a:endParaRPr lang="uk-UA" sz="1100" dirty="0" smtClean="0"/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 err="1" smtClean="0"/>
                        <a:t>сектор“</a:t>
                      </a:r>
                      <a:r>
                        <a:rPr lang="uk-UA" sz="1100" dirty="0" err="1" smtClean="0"/>
                        <a:t>Соціологи”</a:t>
                      </a:r>
                      <a:endParaRPr lang="uk-UA" sz="1100" dirty="0" smtClean="0"/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Вивчити </a:t>
                      </a:r>
                      <a:r>
                        <a:rPr lang="uk-UA" sz="1100" baseline="0" dirty="0" smtClean="0"/>
                        <a:t> </a:t>
                      </a:r>
                      <a:r>
                        <a:rPr lang="uk-UA" sz="1100" dirty="0" smtClean="0"/>
                        <a:t>результати проведеного опитування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Жовтень, 2015 р.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 </a:t>
                      </a:r>
                      <a:r>
                        <a:rPr lang="uk-UA" sz="1100" baseline="0" dirty="0" smtClean="0"/>
                        <a:t>сектор </a:t>
                      </a:r>
                      <a:r>
                        <a:rPr lang="uk-UA" sz="1100" baseline="0" dirty="0" err="1" smtClean="0"/>
                        <a:t>“</a:t>
                      </a:r>
                      <a:r>
                        <a:rPr lang="uk-UA" sz="1100" dirty="0" err="1" smtClean="0"/>
                        <a:t>Аналітики”</a:t>
                      </a:r>
                      <a:endParaRPr lang="uk-UA" sz="1100" dirty="0" smtClean="0"/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314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Моніторинг</a:t>
                      </a:r>
                    </a:p>
                    <a:p>
                      <a:r>
                        <a:rPr lang="uk-UA" sz="1100" baseline="0" dirty="0" smtClean="0"/>
                        <a:t>  </a:t>
                      </a:r>
                      <a:r>
                        <a:rPr lang="uk-UA" sz="1100" baseline="0" dirty="0" err="1" smtClean="0"/>
                        <a:t>“Якісні</a:t>
                      </a:r>
                      <a:r>
                        <a:rPr lang="uk-UA" sz="1100" baseline="0" dirty="0" smtClean="0"/>
                        <a:t>  та кількісні показники акції “ .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Листопад ,2015 р.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 </a:t>
                      </a:r>
                      <a:r>
                        <a:rPr lang="uk-UA" sz="1100" dirty="0" smtClean="0"/>
                        <a:t>Керівник</a:t>
                      </a:r>
                      <a:r>
                        <a:rPr lang="uk-UA" sz="1100" baseline="0" dirty="0" smtClean="0"/>
                        <a:t> проекту  В.М.Матвєєва</a:t>
                      </a:r>
                      <a:endParaRPr lang="uk-UA" sz="1100" dirty="0" smtClean="0"/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314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Розміщення  результатів моніторингу на сайті </a:t>
                      </a:r>
                      <a:r>
                        <a:rPr lang="uk-UA" sz="1100" baseline="0" dirty="0" smtClean="0"/>
                        <a:t> гімназії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Листопад ,2015 р.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 smtClean="0"/>
                        <a:t>Сектор</a:t>
                      </a:r>
                      <a:r>
                        <a:rPr lang="en-US" sz="1100" dirty="0" smtClean="0"/>
                        <a:t> </a:t>
                      </a:r>
                      <a:r>
                        <a:rPr lang="uk-UA" sz="1100" dirty="0" err="1" smtClean="0"/>
                        <a:t>“Аналітики”</a:t>
                      </a:r>
                      <a:endParaRPr lang="uk-UA" sz="1100" dirty="0" smtClean="0"/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314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Співробітництво</a:t>
                      </a:r>
                      <a:r>
                        <a:rPr lang="uk-UA" sz="1100" baseline="0" dirty="0" smtClean="0"/>
                        <a:t> з  приватним швацьким виробництвом </a:t>
                      </a:r>
                      <a:r>
                        <a:rPr lang="uk-UA" sz="1100" baseline="0" dirty="0" err="1" smtClean="0"/>
                        <a:t>“Тетяна”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Грудень,2015</a:t>
                      </a:r>
                      <a:r>
                        <a:rPr lang="uk-UA" sz="1100" baseline="0" dirty="0" smtClean="0"/>
                        <a:t> р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Керівник</a:t>
                      </a:r>
                      <a:r>
                        <a:rPr lang="uk-UA" sz="1100" baseline="0" dirty="0" smtClean="0"/>
                        <a:t> проекту  В.М.Матвєєва, сектор </a:t>
                      </a:r>
                      <a:r>
                        <a:rPr lang="uk-UA" sz="1100" baseline="0" dirty="0" err="1" smtClean="0"/>
                        <a:t>“</a:t>
                      </a:r>
                      <a:r>
                        <a:rPr lang="uk-UA" sz="1100" dirty="0" err="1" smtClean="0"/>
                        <a:t>Дизайнери”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185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Засідання учасників</a:t>
                      </a:r>
                      <a:r>
                        <a:rPr lang="uk-UA" sz="1100" baseline="0" dirty="0" smtClean="0"/>
                        <a:t>  для р</a:t>
                      </a:r>
                      <a:r>
                        <a:rPr lang="uk-UA" sz="1100" dirty="0" smtClean="0"/>
                        <a:t>озробки перспективного</a:t>
                      </a:r>
                      <a:r>
                        <a:rPr lang="uk-UA" sz="1100" baseline="0" dirty="0" smtClean="0"/>
                        <a:t> плану роботи на 2016 рік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Грудень</a:t>
                      </a:r>
                      <a:r>
                        <a:rPr lang="uk-UA" sz="1100" baseline="0" dirty="0" smtClean="0"/>
                        <a:t> ,2015 р.</a:t>
                      </a:r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Всі учасники проекту</a:t>
                      </a:r>
                    </a:p>
                    <a:p>
                      <a:endParaRPr lang="uk-UA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/>
          <a:lstStyle/>
          <a:p>
            <a:r>
              <a:rPr lang="uk-UA" dirty="0" smtClean="0"/>
              <a:t>Календарний план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005942"/>
                <a:gridCol w="2090058"/>
                <a:gridCol w="3048000"/>
              </a:tblGrid>
              <a:tr h="408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Захід</a:t>
                      </a:r>
                      <a:endParaRPr lang="uk-UA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Термін виконання</a:t>
                      </a:r>
                      <a:endParaRPr lang="uk-UA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Відповідальні</a:t>
                      </a:r>
                      <a:endParaRPr lang="uk-UA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51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Формування проектної групи, розподіл по секторам.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Жовтень, 2014 р.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Керівник проекту</a:t>
                      </a:r>
                    </a:p>
                    <a:p>
                      <a:r>
                        <a:rPr lang="uk-UA" sz="1000" dirty="0" smtClean="0"/>
                        <a:t> Матвєєва В.М.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29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Вивчення проблеми ,щодо шкідливого  впливу поліетиленових пакетів.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Листопад, </a:t>
                      </a:r>
                      <a:r>
                        <a:rPr lang="uk-UA" sz="1000" dirty="0" smtClean="0"/>
                        <a:t>2014</a:t>
                      </a:r>
                      <a:r>
                        <a:rPr lang="uk-UA" sz="1000" baseline="0" dirty="0" smtClean="0"/>
                        <a:t> </a:t>
                      </a:r>
                      <a:r>
                        <a:rPr lang="uk-UA" sz="1000" dirty="0" smtClean="0"/>
                        <a:t>р</a:t>
                      </a:r>
                      <a:r>
                        <a:rPr lang="uk-UA" sz="1000" dirty="0" smtClean="0"/>
                        <a:t>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Керівник проекту  Матвєєва В.М. та </a:t>
                      </a:r>
                      <a:r>
                        <a:rPr lang="uk-UA" sz="1000" baseline="0" dirty="0" smtClean="0"/>
                        <a:t> члени проектної </a:t>
                      </a:r>
                      <a:r>
                        <a:rPr lang="uk-UA" sz="1000" baseline="0" dirty="0" smtClean="0"/>
                        <a:t>групи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Провести  соціологічне</a:t>
                      </a:r>
                      <a:r>
                        <a:rPr lang="uk-UA" sz="1000" baseline="0" dirty="0" smtClean="0"/>
                        <a:t> </a:t>
                      </a:r>
                      <a:r>
                        <a:rPr lang="uk-UA" sz="1000" dirty="0" smtClean="0"/>
                        <a:t> опитування</a:t>
                      </a:r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Грудень ,2014 р.</a:t>
                      </a:r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aseline="0" dirty="0" err="1" smtClean="0"/>
                        <a:t>сектор“</a:t>
                      </a:r>
                      <a:r>
                        <a:rPr lang="uk-UA" sz="1000" dirty="0" err="1" smtClean="0"/>
                        <a:t>Соціологи”</a:t>
                      </a:r>
                      <a:endParaRPr lang="uk-UA" sz="1000" dirty="0" smtClean="0"/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Вивчити </a:t>
                      </a:r>
                      <a:r>
                        <a:rPr lang="uk-UA" sz="1000" baseline="0" dirty="0" smtClean="0"/>
                        <a:t> </a:t>
                      </a:r>
                      <a:r>
                        <a:rPr lang="uk-UA" sz="1000" dirty="0" smtClean="0"/>
                        <a:t>результати проведеного опитування</a:t>
                      </a:r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Січень , 2015 р.</a:t>
                      </a:r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 </a:t>
                      </a:r>
                      <a:r>
                        <a:rPr lang="uk-UA" sz="1000" baseline="0" dirty="0" smtClean="0"/>
                        <a:t>сектор </a:t>
                      </a:r>
                      <a:r>
                        <a:rPr lang="uk-UA" sz="1000" baseline="0" dirty="0" err="1" smtClean="0"/>
                        <a:t>“</a:t>
                      </a:r>
                      <a:r>
                        <a:rPr lang="uk-UA" sz="1000" dirty="0" err="1" smtClean="0"/>
                        <a:t>Аналітики”</a:t>
                      </a:r>
                      <a:endParaRPr lang="uk-UA" sz="1000" dirty="0" smtClean="0"/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51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Залучити учнів гімназії до </a:t>
                      </a:r>
                      <a:r>
                        <a:rPr lang="uk-UA" sz="1000" baseline="0" dirty="0" smtClean="0"/>
                        <a:t> виготовлення виробу </a:t>
                      </a:r>
                      <a:r>
                        <a:rPr lang="uk-UA" sz="1000" baseline="0" dirty="0" err="1" smtClean="0"/>
                        <a:t>”Еко-сумка”</a:t>
                      </a:r>
                      <a:r>
                        <a:rPr lang="uk-UA" sz="1000" baseline="0" dirty="0" smtClean="0"/>
                        <a:t> разом  з батьками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Лютий, 2015 р.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baseline="0" dirty="0" smtClean="0"/>
                        <a:t>сектор </a:t>
                      </a:r>
                      <a:r>
                        <a:rPr lang="uk-UA" sz="1000" baseline="0" dirty="0" err="1" smtClean="0"/>
                        <a:t>“Координатори</a:t>
                      </a:r>
                      <a:r>
                        <a:rPr lang="uk-UA" sz="1000" dirty="0" err="1" smtClean="0"/>
                        <a:t>”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51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Вчителям трудового навчання організувати виготовлення </a:t>
                      </a:r>
                      <a:r>
                        <a:rPr lang="uk-UA" sz="1000" dirty="0" err="1" smtClean="0"/>
                        <a:t>“Еко-сумки”</a:t>
                      </a:r>
                      <a:r>
                        <a:rPr lang="uk-UA" sz="1000" dirty="0" smtClean="0"/>
                        <a:t> серед учнів гімназії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Лютий, 2015 р.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baseline="0" dirty="0" smtClean="0"/>
                        <a:t>сектор </a:t>
                      </a:r>
                      <a:r>
                        <a:rPr lang="uk-UA" sz="1000" baseline="0" dirty="0" err="1" smtClean="0"/>
                        <a:t>“</a:t>
                      </a:r>
                      <a:r>
                        <a:rPr lang="uk-UA" sz="1000" dirty="0" err="1" smtClean="0"/>
                        <a:t>Дизайнери”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Провести вчителям ОТМ конкурс на кращу емблему,  розробка буклету</a:t>
                      </a:r>
                      <a:r>
                        <a:rPr lang="uk-UA" sz="1000" dirty="0" smtClean="0"/>
                        <a:t>.</a:t>
                      </a:r>
                      <a:endParaRPr lang="uk-UA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Лютий, 2015 р.</a:t>
                      </a:r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aseline="0" dirty="0" smtClean="0"/>
                        <a:t>сектор </a:t>
                      </a:r>
                      <a:r>
                        <a:rPr lang="uk-UA" sz="1000" baseline="0" dirty="0" err="1" smtClean="0"/>
                        <a:t>“</a:t>
                      </a:r>
                      <a:r>
                        <a:rPr lang="uk-UA" sz="1000" dirty="0" err="1" smtClean="0"/>
                        <a:t>Дизайнери”</a:t>
                      </a:r>
                      <a:endParaRPr lang="uk-UA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51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Вчителям мовознавства провести конкурс на кращий </a:t>
                      </a:r>
                      <a:r>
                        <a:rPr lang="uk-UA" sz="1000" dirty="0" err="1" smtClean="0"/>
                        <a:t>слоган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Лютий, 2015 р.</a:t>
                      </a:r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aseline="0" dirty="0" smtClean="0"/>
                        <a:t>сектор</a:t>
                      </a:r>
                      <a:r>
                        <a:rPr lang="en-US" sz="1000" dirty="0" smtClean="0"/>
                        <a:t> </a:t>
                      </a:r>
                      <a:r>
                        <a:rPr lang="uk-UA" sz="1000" baseline="0" dirty="0" smtClean="0"/>
                        <a:t> </a:t>
                      </a:r>
                      <a:r>
                        <a:rPr lang="uk-UA" sz="1000" baseline="0" dirty="0" err="1" smtClean="0"/>
                        <a:t>“</a:t>
                      </a:r>
                      <a:r>
                        <a:rPr lang="uk-UA" sz="1000" dirty="0" err="1" smtClean="0"/>
                        <a:t>Філологи”</a:t>
                      </a:r>
                      <a:r>
                        <a:rPr lang="uk-UA" sz="1000" dirty="0" smtClean="0"/>
                        <a:t>, “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61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Провести шкільний етап  конкурсу на кращу </a:t>
                      </a:r>
                      <a:r>
                        <a:rPr lang="uk-UA" sz="1000" dirty="0" err="1" smtClean="0"/>
                        <a:t>“Еко-сумку”</a:t>
                      </a:r>
                      <a:r>
                        <a:rPr lang="uk-UA" sz="1000" dirty="0" smtClean="0"/>
                        <a:t> , </a:t>
                      </a:r>
                      <a:r>
                        <a:rPr lang="uk-UA" sz="1000" dirty="0" err="1" smtClean="0"/>
                        <a:t>слоган</a:t>
                      </a:r>
                      <a:r>
                        <a:rPr lang="uk-UA" sz="1000" dirty="0" smtClean="0"/>
                        <a:t>,емблему, буклет.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Березень,2015 р.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Всі учасники проекту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Підведення</a:t>
                      </a:r>
                      <a:r>
                        <a:rPr lang="uk-UA" sz="1000" baseline="0" dirty="0" smtClean="0"/>
                        <a:t> </a:t>
                      </a:r>
                      <a:r>
                        <a:rPr lang="uk-UA" sz="1000" dirty="0" smtClean="0"/>
                        <a:t> підсумків роботи  групи: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Конференція, виставка</a:t>
                      </a:r>
                      <a:r>
                        <a:rPr lang="uk-UA" sz="1000" baseline="0" dirty="0" smtClean="0"/>
                        <a:t> кращих робіт.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aseline="0" dirty="0" err="1" smtClean="0"/>
                        <a:t>Фотозвіт</a:t>
                      </a:r>
                      <a:r>
                        <a:rPr lang="uk-UA" sz="1000" baseline="0" dirty="0" smtClean="0"/>
                        <a:t> на  шкільному сайті</a:t>
                      </a:r>
                      <a:r>
                        <a:rPr lang="uk-UA" sz="1000" baseline="0" dirty="0" smtClean="0"/>
                        <a:t>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Квітень,2015 </a:t>
                      </a:r>
                      <a:r>
                        <a:rPr lang="uk-UA" sz="1000" dirty="0" smtClean="0"/>
                        <a:t>р.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 </a:t>
                      </a:r>
                      <a:r>
                        <a:rPr lang="uk-UA" sz="1000" baseline="0" dirty="0" smtClean="0"/>
                        <a:t>сектор </a:t>
                      </a:r>
                      <a:r>
                        <a:rPr lang="uk-UA" sz="1000" baseline="0" dirty="0" err="1" smtClean="0"/>
                        <a:t>“</a:t>
                      </a:r>
                      <a:r>
                        <a:rPr lang="uk-UA" sz="1000" dirty="0" err="1" smtClean="0"/>
                        <a:t>Аналітики</a:t>
                      </a:r>
                      <a:r>
                        <a:rPr lang="uk-UA" sz="1000" dirty="0" err="1" smtClean="0"/>
                        <a:t>”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83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uk-UA" sz="1000" dirty="0" smtClean="0"/>
                        <a:t>Замовити</a:t>
                      </a:r>
                      <a:r>
                        <a:rPr lang="uk-UA" sz="1000" baseline="0" dirty="0" smtClean="0"/>
                        <a:t> :</a:t>
                      </a:r>
                      <a:r>
                        <a:rPr lang="uk-UA" sz="1000" dirty="0" smtClean="0"/>
                        <a:t> </a:t>
                      </a:r>
                      <a:r>
                        <a:rPr lang="uk-UA" sz="1000" baseline="0" dirty="0" smtClean="0"/>
                        <a:t>значки</a:t>
                      </a:r>
                      <a:r>
                        <a:rPr lang="uk-UA" sz="1000" baseline="0" dirty="0" smtClean="0"/>
                        <a:t>, </a:t>
                      </a:r>
                      <a:r>
                        <a:rPr lang="uk-UA" sz="1000" baseline="0" dirty="0" smtClean="0"/>
                        <a:t>хустинки  </a:t>
                      </a:r>
                      <a:r>
                        <a:rPr lang="uk-UA" sz="1000" baseline="0" dirty="0" smtClean="0"/>
                        <a:t>з </a:t>
                      </a:r>
                      <a:r>
                        <a:rPr lang="uk-UA" sz="1000" baseline="0" dirty="0" smtClean="0"/>
                        <a:t>логотипом, рекламний  </a:t>
                      </a:r>
                      <a:r>
                        <a:rPr lang="uk-UA" sz="1000" baseline="0" dirty="0" err="1" smtClean="0"/>
                        <a:t>постер</a:t>
                      </a:r>
                      <a:r>
                        <a:rPr lang="uk-UA" sz="1000" baseline="0" dirty="0" smtClean="0"/>
                        <a:t>. Виготовити </a:t>
                      </a:r>
                      <a:r>
                        <a:rPr lang="uk-UA" sz="1000" baseline="0" dirty="0" smtClean="0"/>
                        <a:t>буклет.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Травень ,2015 р.</a:t>
                      </a:r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 </a:t>
                      </a:r>
                      <a:r>
                        <a:rPr lang="uk-UA" sz="1000" baseline="0" dirty="0" smtClean="0"/>
                        <a:t>сектор </a:t>
                      </a:r>
                      <a:r>
                        <a:rPr lang="uk-UA" sz="1000" baseline="0" dirty="0" err="1" smtClean="0"/>
                        <a:t>“Координатори</a:t>
                      </a:r>
                      <a:r>
                        <a:rPr lang="uk-UA" sz="1000" dirty="0" err="1" smtClean="0"/>
                        <a:t>”</a:t>
                      </a:r>
                      <a:endParaRPr lang="uk-UA" sz="1000" dirty="0" smtClean="0"/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Проведення  </a:t>
                      </a:r>
                      <a:r>
                        <a:rPr lang="uk-UA" sz="1000" dirty="0" smtClean="0"/>
                        <a:t>акції </a:t>
                      </a:r>
                      <a:r>
                        <a:rPr lang="uk-UA" sz="1000" dirty="0" err="1" smtClean="0"/>
                        <a:t>“Еко-сумка”</a:t>
                      </a:r>
                      <a:r>
                        <a:rPr lang="uk-UA" sz="1000" dirty="0" smtClean="0"/>
                        <a:t> в  Харківській гімназії № 163</a:t>
                      </a:r>
                    </a:p>
                    <a:p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Травень</a:t>
                      </a:r>
                      <a:r>
                        <a:rPr lang="uk-UA" sz="1000" baseline="0" dirty="0" smtClean="0"/>
                        <a:t> </a:t>
                      </a:r>
                      <a:r>
                        <a:rPr lang="uk-UA" sz="1000" baseline="0" dirty="0" smtClean="0"/>
                        <a:t>2015 р.</a:t>
                      </a:r>
                    </a:p>
                    <a:p>
                      <a:r>
                        <a:rPr lang="uk-UA" sz="1000" baseline="0" dirty="0" smtClean="0"/>
                        <a:t>(</a:t>
                      </a:r>
                      <a:r>
                        <a:rPr lang="uk-UA" sz="1000" baseline="0" dirty="0" smtClean="0"/>
                        <a:t>ІІІ тиждень </a:t>
                      </a:r>
                      <a:r>
                        <a:rPr lang="uk-UA" sz="1000" baseline="0" dirty="0" smtClean="0"/>
                        <a:t>місяця)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Всі учасники проекту</a:t>
                      </a:r>
                      <a:endParaRPr lang="uk-UA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>
                          <a:latin typeface="+mn-lt"/>
                        </a:rPr>
                        <a:t>Проведення  акції </a:t>
                      </a:r>
                      <a:r>
                        <a:rPr lang="uk-UA" sz="1000" dirty="0" err="1" smtClean="0">
                          <a:latin typeface="+mn-lt"/>
                        </a:rPr>
                        <a:t>“Еко-сумка”</a:t>
                      </a:r>
                      <a:r>
                        <a:rPr lang="uk-UA" sz="1000" dirty="0" smtClean="0">
                          <a:latin typeface="+mn-lt"/>
                        </a:rPr>
                        <a:t> в  ДНЗ</a:t>
                      </a:r>
                      <a:r>
                        <a:rPr lang="uk-UA" sz="1000" baseline="0" dirty="0" smtClean="0">
                          <a:latin typeface="+mn-lt"/>
                        </a:rPr>
                        <a:t> №150, №453</a:t>
                      </a:r>
                      <a:endParaRPr lang="uk-UA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Травень</a:t>
                      </a:r>
                      <a:r>
                        <a:rPr lang="uk-UA" sz="1000" baseline="0" dirty="0" smtClean="0"/>
                        <a:t> 2015 р.</a:t>
                      </a:r>
                    </a:p>
                    <a:p>
                      <a:r>
                        <a:rPr lang="uk-UA" sz="1000" baseline="0" dirty="0" smtClean="0"/>
                        <a:t>(І</a:t>
                      </a:r>
                      <a:r>
                        <a:rPr lang="en-US" sz="1000" baseline="0" dirty="0" smtClean="0"/>
                        <a:t>V</a:t>
                      </a:r>
                      <a:r>
                        <a:rPr lang="uk-UA" sz="1000" baseline="0" dirty="0" smtClean="0"/>
                        <a:t> тиждень місяця)</a:t>
                      </a:r>
                      <a:endParaRPr lang="uk-UA" sz="10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1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Один</a:t>
                      </a:r>
                      <a:r>
                        <a:rPr lang="uk-UA" sz="1100" b="1" baseline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раз в квартал поточного року</a:t>
                      </a:r>
                      <a:endParaRPr lang="uk-UA" sz="1100" b="1" dirty="0" smtClean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Всі учасники проекту</a:t>
                      </a:r>
                      <a:endParaRPr lang="uk-UA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7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>
                          <a:latin typeface="+mn-lt"/>
                        </a:rPr>
                        <a:t>Проведення  акції </a:t>
                      </a:r>
                      <a:r>
                        <a:rPr lang="uk-UA" sz="1000" dirty="0" err="1" smtClean="0">
                          <a:latin typeface="+mn-lt"/>
                        </a:rPr>
                        <a:t>“Еко-сумка”</a:t>
                      </a:r>
                      <a:r>
                        <a:rPr lang="uk-UA" sz="1000" dirty="0" smtClean="0">
                          <a:latin typeface="+mn-lt"/>
                        </a:rPr>
                        <a:t> в  </a:t>
                      </a:r>
                      <a:r>
                        <a:rPr lang="uk-UA" sz="1000" dirty="0" smtClean="0">
                          <a:latin typeface="+mn-lt"/>
                        </a:rPr>
                        <a:t>ЗОШ</a:t>
                      </a:r>
                      <a:r>
                        <a:rPr lang="uk-UA" sz="1000" baseline="0" dirty="0" smtClean="0">
                          <a:latin typeface="+mn-lt"/>
                        </a:rPr>
                        <a:t> №85, №157</a:t>
                      </a:r>
                      <a:endParaRPr lang="uk-UA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Травень</a:t>
                      </a:r>
                      <a:r>
                        <a:rPr lang="uk-UA" sz="1000" baseline="0" dirty="0" smtClean="0"/>
                        <a:t> 2015 р.</a:t>
                      </a:r>
                    </a:p>
                    <a:p>
                      <a:r>
                        <a:rPr lang="uk-UA" sz="1000" baseline="0" dirty="0" smtClean="0"/>
                        <a:t>(І</a:t>
                      </a:r>
                      <a:r>
                        <a:rPr lang="en-US" sz="1000" baseline="0" dirty="0" smtClean="0"/>
                        <a:t>V</a:t>
                      </a:r>
                      <a:r>
                        <a:rPr lang="uk-UA" sz="1000" baseline="0" dirty="0" smtClean="0"/>
                        <a:t> тиждень місяця</a:t>
                      </a:r>
                      <a:r>
                        <a:rPr lang="uk-UA" sz="1000" baseline="0" dirty="0" smtClean="0"/>
                        <a:t>)</a:t>
                      </a:r>
                    </a:p>
                    <a:p>
                      <a:pPr algn="ctr"/>
                      <a:r>
                        <a:rPr lang="uk-UA" sz="1100" b="1" baseline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Щомісяця</a:t>
                      </a:r>
                      <a:endParaRPr lang="uk-UA" sz="1100" b="1" dirty="0" smtClean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Всі учасники проекту</a:t>
                      </a:r>
                      <a:endParaRPr lang="uk-UA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1031</Words>
  <Application>Microsoft Office PowerPoint</Application>
  <PresentationFormat>Экран (4:3)</PresentationFormat>
  <Paragraphs>171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Еко-сумка</vt:lpstr>
      <vt:lpstr>Актуальність проекту </vt:lpstr>
      <vt:lpstr>Слайд 3</vt:lpstr>
      <vt:lpstr>Мета проекту </vt:lpstr>
      <vt:lpstr>Задачі проекту </vt:lpstr>
      <vt:lpstr>Задачі проекту </vt:lpstr>
      <vt:lpstr>Етапи реалізації</vt:lpstr>
      <vt:lpstr>Календарний план</vt:lpstr>
      <vt:lpstr>Календарний план</vt:lpstr>
      <vt:lpstr>Ресурси</vt:lpstr>
      <vt:lpstr>Звітування</vt:lpstr>
      <vt:lpstr>Перспективність проекту</vt:lpstr>
      <vt:lpstr>Інформативність</vt:lpstr>
      <vt:lpstr>Бюджет</vt:lpstr>
      <vt:lpstr>Зупинися, людино, на мить ... І відчуй, як планеті болить. Як із серця крик вирина -  зупинися , Земля в нас одна!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WORK</cp:lastModifiedBy>
  <cp:revision>48</cp:revision>
  <dcterms:created xsi:type="dcterms:W3CDTF">2015-02-19T15:09:07Z</dcterms:created>
  <dcterms:modified xsi:type="dcterms:W3CDTF">2015-02-25T08:39:13Z</dcterms:modified>
</cp:coreProperties>
</file>