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61" r:id="rId4"/>
    <p:sldId id="257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9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8" r:id="rId2"/>
    <p:sldLayoutId id="2147483674" r:id="rId3"/>
    <p:sldLayoutId id="2147483669" r:id="rId4"/>
    <p:sldLayoutId id="2147483670" r:id="rId5"/>
    <p:sldLayoutId id="2147483671" r:id="rId6"/>
    <p:sldLayoutId id="2147483675" r:id="rId7"/>
    <p:sldLayoutId id="2147483676" r:id="rId8"/>
    <p:sldLayoutId id="2147483677" r:id="rId9"/>
    <p:sldLayoutId id="2147483672" r:id="rId10"/>
    <p:sldLayoutId id="2147483678" r:id="rId11"/>
    <p:sldLayoutId id="21474836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5%D0%BB%D1%96%D0%B3%D1%96%D1%8F" TargetMode="External"/><Relationship Id="rId3" Type="http://schemas.openxmlformats.org/officeDocument/2006/relationships/hyperlink" Target="http://uk.wikipedia.org/wiki/%D0%97%D0%B2%D0%B8%D1%87%D0%B0%D1%97" TargetMode="External"/><Relationship Id="rId7" Type="http://schemas.openxmlformats.org/officeDocument/2006/relationships/hyperlink" Target="http://uk.wikipedia.org/wiki/%D0%A1%D1%83%D1%81%D0%BF%D1%96%D0%BB%D1%8C%D1%81%D1%82%D0%B2%D0%BE" TargetMode="External"/><Relationship Id="rId2" Type="http://schemas.openxmlformats.org/officeDocument/2006/relationships/hyperlink" Target="http://uk.wikipedia.org/wiki/%D0%90%D0%B3%D1%80%D0%B5%D1%81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0%B0%D0%B1%D1%96%D0%BB%D1%8C%D0%BD%D1%96%D1%81%D1%82%D1%8C" TargetMode="External"/><Relationship Id="rId5" Type="http://schemas.openxmlformats.org/officeDocument/2006/relationships/hyperlink" Target="http://uk.wikipedia.org/wiki/%D0%86%D0%B4%D0%B5%D1%8F" TargetMode="External"/><Relationship Id="rId4" Type="http://schemas.openxmlformats.org/officeDocument/2006/relationships/hyperlink" Target="http://uk.wikipedia.org/wiki/%D0%9F%D0%BE%D1%87%D1%83%D1%82%D1%82%D1%8F" TargetMode="External"/><Relationship Id="rId9" Type="http://schemas.openxmlformats.org/officeDocument/2006/relationships/hyperlink" Target="http://uk.wikipedia.org/wiki/%D0%95%D1%82%D0%BD%D0%BE%D1%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4%D0%B5%D1%8F" TargetMode="External"/><Relationship Id="rId2" Type="http://schemas.openxmlformats.org/officeDocument/2006/relationships/hyperlink" Target="http://uk.wikipedia.org/wiki/%D0%9F%D0%BE%D0%BB%D1%96%D1%82%D0%B8%D1%87%D0%BD%D1%96_%D0%BF%D0%B0%D1%80%D1%82%D1%96%D1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0%B0%D1%82%D1%8C" TargetMode="External"/><Relationship Id="rId5" Type="http://schemas.openxmlformats.org/officeDocument/2006/relationships/hyperlink" Target="http://uk.wikipedia.org/wiki/%D0%A0%D0%B0%D1%81%D0%B0" TargetMode="External"/><Relationship Id="rId4" Type="http://schemas.openxmlformats.org/officeDocument/2006/relationships/hyperlink" Target="http://uk.wikipedia.org/wiki/%D0%A0%D0%B5%D0%BB%D1%96%D0%B3%D1%96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Толерантність </a:t>
            </a:r>
            <a:endParaRPr lang="ru-RU" sz="6600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72816"/>
            <a:ext cx="8305800" cy="3561184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/>
              <a:t>Толерантність</a:t>
            </a:r>
            <a:r>
              <a:rPr lang="uk-UA" sz="2400" dirty="0" smtClean="0"/>
              <a:t> (від лат. </a:t>
            </a:r>
            <a:r>
              <a:rPr lang="en-US" sz="2400" i="1" dirty="0" err="1" smtClean="0"/>
              <a:t>tolerantia</a:t>
            </a:r>
            <a:r>
              <a:rPr lang="en-US" sz="2400" dirty="0" smtClean="0"/>
              <a:t> – </a:t>
            </a:r>
            <a:r>
              <a:rPr lang="uk-UA" sz="2400" dirty="0" smtClean="0"/>
              <a:t>терпіння) – у загальному значенні ослаблення чи відсутність можливості реакції на який-небудь несприятливий фактор в результаті зниження чутливості до його впливу. </a:t>
            </a:r>
            <a:endParaRPr lang="ru-RU" sz="3600" dirty="0" smtClean="0"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407496"/>
          </a:xfrm>
        </p:spPr>
        <p:txBody>
          <a:bodyPr/>
          <a:lstStyle/>
          <a:p>
            <a:r>
              <a:rPr lang="uk-UA" sz="2800" dirty="0" smtClean="0"/>
              <a:t>На індивідуальному рівні – це здатність сприймати без </a:t>
            </a:r>
            <a:r>
              <a:rPr lang="uk-UA" sz="2800" dirty="0" smtClean="0">
                <a:hlinkClick r:id="rId2" tooltip="Агресія"/>
              </a:rPr>
              <a:t>агресії</a:t>
            </a:r>
            <a:r>
              <a:rPr lang="uk-UA" sz="2800" dirty="0" smtClean="0"/>
              <a:t> думки, які відрізняються від власних, а також – особливості поведінки та способу життя інших. Терпимість до чужого способу життя, поведінки,</a:t>
            </a:r>
            <a:r>
              <a:rPr lang="uk-UA" sz="2800" dirty="0" smtClean="0">
                <a:hlinkClick r:id="rId3" tooltip="Звичаї"/>
              </a:rPr>
              <a:t>звичаїв</a:t>
            </a:r>
            <a:r>
              <a:rPr lang="uk-UA" sz="2800" dirty="0" smtClean="0"/>
              <a:t>, </a:t>
            </a:r>
            <a:r>
              <a:rPr lang="uk-UA" sz="2800" dirty="0" smtClean="0">
                <a:hlinkClick r:id="rId4" tooltip="Почуття"/>
              </a:rPr>
              <a:t>почуттів</a:t>
            </a:r>
            <a:r>
              <a:rPr lang="uk-UA" sz="2800" dirty="0" smtClean="0"/>
              <a:t>, </a:t>
            </a:r>
            <a:r>
              <a:rPr lang="uk-UA" sz="2800" dirty="0" smtClean="0">
                <a:hlinkClick r:id="rId5" tooltip="Ідея"/>
              </a:rPr>
              <a:t>ідей</a:t>
            </a:r>
            <a:r>
              <a:rPr lang="uk-UA" sz="2800" dirty="0" smtClean="0"/>
              <a:t>, вірувань є умовою </a:t>
            </a:r>
            <a:r>
              <a:rPr lang="uk-UA" sz="2800" dirty="0" smtClean="0">
                <a:hlinkClick r:id="rId6" tooltip="Стабільність"/>
              </a:rPr>
              <a:t>стабільності</a:t>
            </a:r>
            <a:r>
              <a:rPr lang="uk-UA" sz="2800" dirty="0" smtClean="0"/>
              <a:t> та єдності </a:t>
            </a:r>
            <a:r>
              <a:rPr lang="uk-UA" sz="2800" dirty="0" smtClean="0">
                <a:hlinkClick r:id="rId7" tooltip="Суспільство"/>
              </a:rPr>
              <a:t>суспільств</a:t>
            </a:r>
            <a:r>
              <a:rPr lang="uk-UA" sz="2800" dirty="0" smtClean="0"/>
              <a:t>, особливо тих, які не є гомогенними ні у </a:t>
            </a:r>
            <a:r>
              <a:rPr lang="uk-UA" sz="2800" dirty="0" smtClean="0">
                <a:hlinkClick r:id="rId8" tooltip="Релігія"/>
              </a:rPr>
              <a:t>релігійному</a:t>
            </a:r>
            <a:r>
              <a:rPr lang="uk-UA" sz="2800" dirty="0" smtClean="0"/>
              <a:t>, ні </a:t>
            </a:r>
            <a:r>
              <a:rPr lang="uk-UA" sz="2800" dirty="0" err="1" smtClean="0"/>
              <a:t>в</a:t>
            </a:r>
            <a:r>
              <a:rPr lang="uk-UA" sz="2800" dirty="0" err="1" smtClean="0">
                <a:hlinkClick r:id="rId9" tooltip="Етнос"/>
              </a:rPr>
              <a:t>етнічному</a:t>
            </a:r>
            <a:r>
              <a:rPr lang="uk-UA" sz="2800" dirty="0" smtClean="0"/>
              <a:t>, ні в інших соціальних вимірах</a:t>
            </a:r>
            <a:r>
              <a:rPr lang="uk-UA" sz="40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143000"/>
          </a:xfrm>
        </p:spPr>
        <p:txBody>
          <a:bodyPr/>
          <a:lstStyle/>
          <a:p>
            <a:pPr>
              <a:buSzPct val="100000"/>
            </a:pPr>
            <a:r>
              <a:rPr lang="ru-RU" dirty="0" err="1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Термін</a:t>
            </a:r>
            <a:r>
              <a:rPr lang="ru-RU" dirty="0" smtClean="0">
                <a:solidFill>
                  <a:srgbClr val="FFFFFF"/>
                </a:solidFill>
                <a:cs typeface="Times New Roman" pitchFamily="18" charset="0"/>
                <a:sym typeface="Times New Roman" pitchFamily="18" charset="0"/>
              </a:rPr>
              <a:t> </a:t>
            </a:r>
            <a:endParaRPr lang="ru-RU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smtClean="0"/>
              <a:t>Тепер цей термін використовується для позначення широкого кола терпимого ставлення до способу життя та існування соціальних груп,</a:t>
            </a:r>
            <a:r>
              <a:rPr lang="uk-UA" sz="2800" dirty="0" smtClean="0">
                <a:hlinkClick r:id="rId2" tooltip="Політичні партії"/>
              </a:rPr>
              <a:t>політичних партій</a:t>
            </a:r>
            <a:r>
              <a:rPr lang="uk-UA" sz="2800" dirty="0" smtClean="0"/>
              <a:t> або </a:t>
            </a:r>
            <a:r>
              <a:rPr lang="uk-UA" sz="2800" dirty="0" smtClean="0">
                <a:hlinkClick r:id="rId3" tooltip="Ідея"/>
              </a:rPr>
              <a:t>ідей</a:t>
            </a:r>
            <a:r>
              <a:rPr lang="uk-UA" sz="2800" dirty="0" smtClean="0"/>
              <a:t>, які багато хто вважає неприйнятними. Серед інших найчастіше йдеться про </a:t>
            </a:r>
            <a:r>
              <a:rPr lang="uk-UA" sz="2800" dirty="0" smtClean="0">
                <a:hlinkClick r:id="rId4" tooltip="Релігія"/>
              </a:rPr>
              <a:t>релігійну</a:t>
            </a:r>
            <a:r>
              <a:rPr lang="uk-UA" sz="2800" dirty="0" smtClean="0"/>
              <a:t>, національну, </a:t>
            </a:r>
            <a:r>
              <a:rPr lang="uk-UA" sz="2800" dirty="0" smtClean="0">
                <a:hlinkClick r:id="rId5" tooltip="Раса"/>
              </a:rPr>
              <a:t>расову</a:t>
            </a:r>
            <a:r>
              <a:rPr lang="uk-UA" sz="2800" dirty="0" smtClean="0"/>
              <a:t>, політичну толерантність, </a:t>
            </a:r>
            <a:r>
              <a:rPr lang="uk-UA" sz="2800" dirty="0" err="1" smtClean="0"/>
              <a:t>толерантність</a:t>
            </a:r>
            <a:r>
              <a:rPr lang="uk-UA" sz="2800" dirty="0" smtClean="0"/>
              <a:t> до конкретної </a:t>
            </a:r>
            <a:r>
              <a:rPr lang="uk-UA" sz="2800" dirty="0" smtClean="0">
                <a:hlinkClick r:id="rId6" tooltip="Стать"/>
              </a:rPr>
              <a:t>статі</a:t>
            </a:r>
            <a:r>
              <a:rPr lang="uk-UA" sz="2800" dirty="0" smtClean="0"/>
              <a:t> (чоловічої або жіночої)</a:t>
            </a:r>
            <a:endParaRPr lang="ru-RU" dirty="0" smtClean="0">
              <a:solidFill>
                <a:srgbClr val="FFFFFF"/>
              </a:solidFill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2718" y="5877271"/>
            <a:ext cx="504057" cy="7200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268" name="Text Placeholder 3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5544615"/>
          </a:xfrm>
        </p:spPr>
        <p:txBody>
          <a:bodyPr/>
          <a:lstStyle/>
          <a:p>
            <a:r>
              <a:rPr lang="ru-RU" sz="5400" dirty="0" err="1" smtClean="0"/>
              <a:t>Приклади</a:t>
            </a:r>
            <a:r>
              <a:rPr lang="ru-RU" sz="5400" dirty="0" smtClean="0"/>
              <a:t> </a:t>
            </a:r>
            <a:r>
              <a:rPr lang="ru-RU" sz="5400" dirty="0" err="1" smtClean="0"/>
              <a:t>толерантності</a:t>
            </a:r>
            <a:r>
              <a:rPr lang="ru-RU" sz="5400" dirty="0" smtClean="0"/>
              <a:t>: батьки </a:t>
            </a:r>
            <a:r>
              <a:rPr lang="ru-RU" sz="5400" dirty="0" err="1" smtClean="0"/>
              <a:t>миряться</a:t>
            </a:r>
            <a:r>
              <a:rPr lang="ru-RU" sz="5400" dirty="0" smtClean="0"/>
              <a:t> </a:t>
            </a:r>
            <a:r>
              <a:rPr lang="ru-RU" sz="5400" dirty="0" err="1" smtClean="0"/>
              <a:t>з</a:t>
            </a:r>
            <a:r>
              <a:rPr lang="ru-RU" sz="5400" dirty="0" smtClean="0"/>
              <a:t> </a:t>
            </a:r>
            <a:r>
              <a:rPr lang="ru-RU" sz="5400" dirty="0" err="1" smtClean="0"/>
              <a:t>певною</a:t>
            </a:r>
            <a:r>
              <a:rPr lang="ru-RU" sz="5400" dirty="0" smtClean="0"/>
              <a:t> </a:t>
            </a:r>
            <a:r>
              <a:rPr lang="ru-RU" sz="5400" dirty="0" err="1" smtClean="0"/>
              <a:t>поведінкою</a:t>
            </a:r>
            <a:r>
              <a:rPr lang="ru-RU" sz="5400" dirty="0" smtClean="0"/>
              <a:t> </a:t>
            </a:r>
            <a:r>
              <a:rPr lang="ru-RU" sz="5400" dirty="0" err="1" smtClean="0"/>
              <a:t>своїх</a:t>
            </a:r>
            <a:r>
              <a:rPr lang="ru-RU" sz="5400" dirty="0" smtClean="0"/>
              <a:t> </a:t>
            </a:r>
            <a:r>
              <a:rPr lang="ru-RU" sz="5400" dirty="0" err="1" smtClean="0"/>
              <a:t>дітей</a:t>
            </a:r>
            <a:r>
              <a:rPr lang="ru-RU" sz="5400" dirty="0" smtClean="0"/>
              <a:t>; </a:t>
            </a:r>
            <a:r>
              <a:rPr lang="ru-RU" sz="5400" dirty="0" err="1" smtClean="0"/>
              <a:t>людина</a:t>
            </a:r>
            <a:r>
              <a:rPr lang="ru-RU" sz="5400" dirty="0" smtClean="0"/>
              <a:t> </a:t>
            </a:r>
            <a:r>
              <a:rPr lang="ru-RU" sz="5400" dirty="0" err="1" smtClean="0"/>
              <a:t>терпить</a:t>
            </a:r>
            <a:r>
              <a:rPr lang="ru-RU" sz="5400" dirty="0" smtClean="0"/>
              <a:t> </a:t>
            </a:r>
            <a:r>
              <a:rPr lang="ru-RU" sz="5400" dirty="0" err="1" smtClean="0"/>
              <a:t>слабкості</a:t>
            </a:r>
            <a:r>
              <a:rPr lang="ru-RU" sz="5400" dirty="0" smtClean="0"/>
              <a:t> </a:t>
            </a:r>
            <a:r>
              <a:rPr lang="ru-RU" sz="5400" dirty="0" err="1" smtClean="0"/>
              <a:t>іншої</a:t>
            </a:r>
            <a:r>
              <a:rPr lang="ru-RU" sz="5400" dirty="0" smtClean="0"/>
              <a:t> </a:t>
            </a:r>
            <a:r>
              <a:rPr lang="ru-RU" sz="5400" dirty="0" err="1" smtClean="0"/>
              <a:t>людини</a:t>
            </a:r>
            <a:endParaRPr lang="ru-RU" sz="5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64888" y="1124744"/>
            <a:ext cx="29594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yazyki.ru/wp-content/uploads/2012/06/ru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60648"/>
            <a:ext cx="839341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3386BDC-2047-46AF-AE89-3A60F42B5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0</TotalTime>
  <Words>45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TS010336811</vt:lpstr>
      <vt:lpstr>Толерантність </vt:lpstr>
      <vt:lpstr>Слайд 2</vt:lpstr>
      <vt:lpstr>Термін </vt:lpstr>
      <vt:lpstr>Слайд 4</vt:lpstr>
      <vt:lpstr>Слайд 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2013-11-21T20:14:05Z</dcterms:created>
  <dcterms:modified xsi:type="dcterms:W3CDTF">2013-11-21T20:25:50Z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