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56" r:id="rId5"/>
    <p:sldId id="265" r:id="rId6"/>
    <p:sldId id="257" r:id="rId7"/>
    <p:sldId id="266" r:id="rId8"/>
    <p:sldId id="267" r:id="rId9"/>
    <p:sldId id="258" r:id="rId10"/>
    <p:sldId id="268" r:id="rId11"/>
    <p:sldId id="259" r:id="rId12"/>
    <p:sldId id="260" r:id="rId13"/>
    <p:sldId id="261" r:id="rId14"/>
    <p:sldId id="263" r:id="rId15"/>
    <p:sldId id="262" r:id="rId16"/>
    <p:sldId id="269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Учасники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16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Переможці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12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dLbls/>
        <c:shape val="box"/>
        <c:axId val="58665216"/>
        <c:axId val="59613184"/>
        <c:axId val="0"/>
      </c:bar3DChart>
      <c:catAx>
        <c:axId val="58665216"/>
        <c:scaling>
          <c:orientation val="minMax"/>
        </c:scaling>
        <c:axPos val="b"/>
        <c:numFmt formatCode="General" sourceLinked="1"/>
        <c:tickLblPos val="nextTo"/>
        <c:crossAx val="59613184"/>
        <c:crosses val="autoZero"/>
        <c:auto val="1"/>
        <c:lblAlgn val="ctr"/>
        <c:lblOffset val="100"/>
      </c:catAx>
      <c:valAx>
        <c:axId val="59613184"/>
        <c:scaling>
          <c:orientation val="minMax"/>
        </c:scaling>
        <c:axPos val="l"/>
        <c:majorGridlines/>
        <c:numFmt formatCode="General" sourceLinked="1"/>
        <c:tickLblPos val="nextTo"/>
        <c:crossAx val="586652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Учасники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16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Переможці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12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dLbls/>
        <c:shape val="box"/>
        <c:axId val="115054080"/>
        <c:axId val="115055616"/>
        <c:axId val="0"/>
      </c:bar3DChart>
      <c:catAx>
        <c:axId val="115054080"/>
        <c:scaling>
          <c:orientation val="minMax"/>
        </c:scaling>
        <c:axPos val="b"/>
        <c:numFmt formatCode="General" sourceLinked="1"/>
        <c:tickLblPos val="nextTo"/>
        <c:crossAx val="115055616"/>
        <c:crosses val="autoZero"/>
        <c:auto val="1"/>
        <c:lblAlgn val="ctr"/>
        <c:lblOffset val="100"/>
      </c:catAx>
      <c:valAx>
        <c:axId val="115055616"/>
        <c:scaling>
          <c:orientation val="minMax"/>
        </c:scaling>
        <c:axPos val="l"/>
        <c:majorGridlines/>
        <c:numFmt formatCode="General" sourceLinked="1"/>
        <c:tickLblPos val="nextTo"/>
        <c:crossAx val="1150540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R1+R2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17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Рейтинг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9</c:v>
                </c:pt>
                <c:pt idx="2">
                  <c:v>12</c:v>
                </c:pt>
              </c:numCache>
            </c:numRef>
          </c:val>
        </c:ser>
        <c:dLbls/>
        <c:shape val="box"/>
        <c:axId val="115070848"/>
        <c:axId val="115549312"/>
        <c:axId val="0"/>
      </c:bar3DChart>
      <c:catAx>
        <c:axId val="115070848"/>
        <c:scaling>
          <c:orientation val="minMax"/>
        </c:scaling>
        <c:axPos val="b"/>
        <c:numFmt formatCode="General" sourceLinked="1"/>
        <c:tickLblPos val="nextTo"/>
        <c:crossAx val="115549312"/>
        <c:crosses val="autoZero"/>
        <c:auto val="1"/>
        <c:lblAlgn val="ctr"/>
        <c:lblOffset val="100"/>
      </c:catAx>
      <c:valAx>
        <c:axId val="115549312"/>
        <c:scaling>
          <c:orientation val="minMax"/>
        </c:scaling>
        <c:axPos val="l"/>
        <c:majorGridlines/>
        <c:numFmt formatCode="General" sourceLinked="1"/>
        <c:tickLblPos val="nextTo"/>
        <c:crossAx val="115070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65853026267185"/>
          <c:y val="0.15713276114573754"/>
          <c:w val="0.13921273878331494"/>
          <c:h val="0.29644255985831547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R1+R2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17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Рейтинг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9</c:v>
                </c:pt>
                <c:pt idx="2">
                  <c:v>12</c:v>
                </c:pt>
              </c:numCache>
            </c:numRef>
          </c:val>
        </c:ser>
        <c:dLbls/>
        <c:shape val="box"/>
        <c:axId val="115659904"/>
        <c:axId val="115661440"/>
        <c:axId val="0"/>
      </c:bar3DChart>
      <c:catAx>
        <c:axId val="115659904"/>
        <c:scaling>
          <c:orientation val="minMax"/>
        </c:scaling>
        <c:axPos val="b"/>
        <c:numFmt formatCode="General" sourceLinked="1"/>
        <c:tickLblPos val="nextTo"/>
        <c:crossAx val="115661440"/>
        <c:crosses val="autoZero"/>
        <c:auto val="1"/>
        <c:lblAlgn val="ctr"/>
        <c:lblOffset val="100"/>
      </c:catAx>
      <c:valAx>
        <c:axId val="115661440"/>
        <c:scaling>
          <c:orientation val="minMax"/>
        </c:scaling>
        <c:axPos val="l"/>
        <c:majorGridlines/>
        <c:numFmt formatCode="General" sourceLinked="1"/>
        <c:tickLblPos val="nextTo"/>
        <c:crossAx val="11565990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Учасники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2013/2014</c:v>
                </c:pt>
                <c:pt idx="1">
                  <c:v>2014/2015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Переможці</c:v>
                </c:pt>
              </c:strCache>
            </c:strRef>
          </c:tx>
          <c:dPt>
            <c:idx val="1"/>
          </c:dPt>
          <c:cat>
            <c:strRef>
              <c:f>Лист1!$A$2:$A$3</c:f>
              <c:strCache>
                <c:ptCount val="2"/>
                <c:pt idx="0">
                  <c:v>2013/2014</c:v>
                </c:pt>
                <c:pt idx="1">
                  <c:v>2014/2015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19</c:v>
                </c:pt>
              </c:numCache>
            </c:numRef>
          </c:val>
        </c:ser>
        <c:dLbls/>
        <c:shape val="box"/>
        <c:axId val="115855744"/>
        <c:axId val="115857280"/>
        <c:axId val="0"/>
      </c:bar3DChart>
      <c:catAx>
        <c:axId val="115855744"/>
        <c:scaling>
          <c:orientation val="minMax"/>
        </c:scaling>
        <c:axPos val="b"/>
        <c:numFmt formatCode="General" sourceLinked="1"/>
        <c:tickLblPos val="nextTo"/>
        <c:crossAx val="115857280"/>
        <c:crosses val="autoZero"/>
        <c:auto val="1"/>
        <c:lblAlgn val="ctr"/>
        <c:lblOffset val="100"/>
      </c:catAx>
      <c:valAx>
        <c:axId val="115857280"/>
        <c:scaling>
          <c:orientation val="minMax"/>
        </c:scaling>
        <c:axPos val="l"/>
        <c:majorGridlines/>
        <c:numFmt formatCode="General" sourceLinked="1"/>
        <c:tickLblPos val="nextTo"/>
        <c:crossAx val="1158557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2013/2014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О. О. Кононенко</c:v>
                </c:pt>
                <c:pt idx="1">
                  <c:v>Л. М. Ангелюк</c:v>
                </c:pt>
                <c:pt idx="2">
                  <c:v>О. В. Лаврова</c:v>
                </c:pt>
                <c:pt idx="3">
                  <c:v>Л. І. Казанова</c:v>
                </c:pt>
                <c:pt idx="4">
                  <c:v>Н. М. Гриб</c:v>
                </c:pt>
                <c:pt idx="5">
                  <c:v>Л. І. Маренкова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2014/2015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О. О. Кононенко</c:v>
                </c:pt>
                <c:pt idx="1">
                  <c:v>Л. М. Ангелюк</c:v>
                </c:pt>
                <c:pt idx="2">
                  <c:v>О. В. Лаврова</c:v>
                </c:pt>
                <c:pt idx="3">
                  <c:v>Л. І. Казанова</c:v>
                </c:pt>
                <c:pt idx="4">
                  <c:v>Н. М. Гриб</c:v>
                </c:pt>
                <c:pt idx="5">
                  <c:v>Л. І. Маренкова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</c:ser>
        <c:dLbls/>
        <c:shape val="box"/>
        <c:axId val="105391616"/>
        <c:axId val="105393152"/>
        <c:axId val="0"/>
      </c:bar3DChart>
      <c:catAx>
        <c:axId val="105391616"/>
        <c:scaling>
          <c:orientation val="minMax"/>
        </c:scaling>
        <c:axPos val="b"/>
        <c:numFmt formatCode="General" sourceLinked="1"/>
        <c:tickLblPos val="nextTo"/>
        <c:crossAx val="105393152"/>
        <c:crosses val="autoZero"/>
        <c:auto val="1"/>
        <c:lblAlgn val="ctr"/>
        <c:lblOffset val="100"/>
      </c:catAx>
      <c:valAx>
        <c:axId val="105393152"/>
        <c:scaling>
          <c:orientation val="minMax"/>
        </c:scaling>
        <c:axPos val="l"/>
        <c:majorGridlines/>
        <c:numFmt formatCode="General" sourceLinked="1"/>
        <c:tickLblPos val="nextTo"/>
        <c:crossAx val="105391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85137795275587"/>
          <c:y val="0.82135184740393652"/>
          <c:w val="0.15353751093613299"/>
          <c:h val="0.126222214165620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9144000" cy="2421161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C00000"/>
                </a:solidFill>
              </a:rPr>
              <a:t>Наукове учнівське товариство “Обрій</a:t>
            </a:r>
            <a:r>
              <a:rPr lang="uk-UA" sz="4800" b="1" dirty="0" smtClean="0">
                <a:solidFill>
                  <a:srgbClr val="C00000"/>
                </a:solidFill>
              </a:rPr>
              <a:t>”</a:t>
            </a:r>
            <a:endParaRPr lang="ru-RU" sz="4800" b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 descr="C:\Documents and Settings\Пользователь\Рабочий стол\ДЛя РОБОТА про ОБРІЙ\фон\iемблемаmage~180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597832"/>
            <a:ext cx="41434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615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646386"/>
          </a:xfrm>
          <a:noFill/>
          <a:ln>
            <a:noFill/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Порівняльна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таблиця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рейтингів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(за 3 роки)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5361418"/>
              </p:ext>
            </p:extLst>
          </p:nvPr>
        </p:nvGraphicFramePr>
        <p:xfrm>
          <a:off x="0" y="764712"/>
          <a:ext cx="9143999" cy="3888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1070"/>
                <a:gridCol w="1361070"/>
                <a:gridCol w="1308203"/>
                <a:gridCol w="1308203"/>
                <a:gridCol w="1308203"/>
                <a:gridCol w="1308203"/>
                <a:gridCol w="1189047"/>
              </a:tblGrid>
              <a:tr h="1944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Навчальний заклад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2012</a:t>
                      </a:r>
                      <a:r>
                        <a:rPr lang="en-US" sz="1200">
                          <a:effectLst/>
                        </a:rPr>
                        <a:t>/</a:t>
                      </a:r>
                      <a:r>
                        <a:rPr lang="ru-RU" sz="1200">
                          <a:effectLst/>
                        </a:rPr>
                        <a:t>201</a:t>
                      </a:r>
                      <a:r>
                        <a:rPr lang="uk-UA" sz="1200">
                          <a:effectLst/>
                        </a:rPr>
                        <a:t>3</a:t>
                      </a:r>
                      <a:r>
                        <a:rPr lang="ru-RU" sz="1200">
                          <a:effectLst/>
                        </a:rPr>
                        <a:t> н.р.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2013</a:t>
                      </a:r>
                      <a:r>
                        <a:rPr lang="en-US" sz="1200">
                          <a:effectLst/>
                        </a:rPr>
                        <a:t>/</a:t>
                      </a:r>
                      <a:r>
                        <a:rPr lang="uk-UA" sz="1200">
                          <a:effectLst/>
                        </a:rPr>
                        <a:t>2014 н.р.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ru-RU" sz="800">
                          <a:effectLst/>
                        </a:rPr>
                        <a:t>1 </a:t>
                      </a:r>
                      <a:r>
                        <a:rPr lang="uk-UA" sz="1200">
                          <a:effectLst/>
                        </a:rPr>
                        <a:t> + </a:t>
                      </a: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uk-UA" sz="8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Рейтинг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ru-RU" sz="800">
                          <a:effectLst/>
                        </a:rPr>
                        <a:t>1</a:t>
                      </a:r>
                      <a:r>
                        <a:rPr lang="uk-UA" sz="1200">
                          <a:effectLst/>
                        </a:rPr>
                        <a:t> + </a:t>
                      </a: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uk-UA" sz="8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Рейтинг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ru-RU" sz="800">
                          <a:effectLst/>
                        </a:rPr>
                        <a:t>1</a:t>
                      </a:r>
                      <a:r>
                        <a:rPr lang="uk-UA" sz="1200">
                          <a:effectLst/>
                        </a:rPr>
                        <a:t> + </a:t>
                      </a: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uk-UA" sz="8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Рейтинг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915390316"/>
              </p:ext>
            </p:extLst>
          </p:nvPr>
        </p:nvGraphicFramePr>
        <p:xfrm>
          <a:off x="107504" y="4509120"/>
          <a:ext cx="8856984" cy="23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7314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usiter.com/uploads/20120703/s%84r%BEr%BD+4854536354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5515" y="260648"/>
            <a:ext cx="8712968" cy="1282154"/>
          </a:xfrm>
          <a:noFill/>
          <a:ln>
            <a:noFill/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Рейтинг </a:t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участі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учнів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харківської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гімназії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163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конкурсі-захисті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науково-дослідницьких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робіт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МАН </a:t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 2014/2015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навчальному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році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4411952"/>
              </p:ext>
            </p:extLst>
          </p:nvPr>
        </p:nvGraphicFramePr>
        <p:xfrm>
          <a:off x="266125" y="1988840"/>
          <a:ext cx="8640960" cy="3672408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874768"/>
                <a:gridCol w="775341"/>
                <a:gridCol w="1048993"/>
                <a:gridCol w="1043520"/>
                <a:gridCol w="752538"/>
                <a:gridCol w="519935"/>
                <a:gridCol w="519935"/>
                <a:gridCol w="519935"/>
                <a:gridCol w="621187"/>
                <a:gridCol w="672267"/>
                <a:gridCol w="539090"/>
                <a:gridCol w="753451"/>
              </a:tblGrid>
              <a:tr h="884446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Навчальний заклад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Мережа учнів  9-11 кл. К2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Кількість учасників  К1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Питома вага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R1 </a:t>
                      </a:r>
                      <a:endParaRPr lang="ru-RU" sz="240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за кількістю</a:t>
                      </a:r>
                      <a:endParaRPr lang="ru-RU" sz="240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Бали 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Z балів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R2 </a:t>
                      </a:r>
                      <a:endParaRPr lang="ru-RU" sz="240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за якістю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R1  + R2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R 2014/2015</a:t>
                      </a:r>
                      <a:endParaRPr lang="ru-RU" sz="240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(загальний)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</a:tr>
              <a:tr h="2245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1м.х 5 б.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2м. х 3 б.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3м. х 1 б.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163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205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0,029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14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23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580526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Питома вага = </a:t>
            </a:r>
            <a:r>
              <a:rPr lang="uk-UA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К1/К2</a:t>
            </a:r>
          </a:p>
          <a:p>
            <a:r>
              <a:rPr lang="uk-UA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 2013/2014 навчальному році було 9 місце</a:t>
            </a:r>
            <a:endParaRPr lang="ru-RU" b="1" i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6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usiter.com/uploads/20120703/s%84r%BEr%BD+4854536354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49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5515" y="260648"/>
            <a:ext cx="8712968" cy="1282154"/>
          </a:xfrm>
          <a:noFill/>
          <a:ln>
            <a:noFill/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Порівняльна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таблиця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рейтингів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(за 3 роки)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7311221"/>
              </p:ext>
            </p:extLst>
          </p:nvPr>
        </p:nvGraphicFramePr>
        <p:xfrm>
          <a:off x="-1" y="1556792"/>
          <a:ext cx="9144001" cy="914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75657"/>
                <a:gridCol w="1246481"/>
                <a:gridCol w="1308204"/>
                <a:gridCol w="1308204"/>
                <a:gridCol w="1308204"/>
                <a:gridCol w="1308204"/>
                <a:gridCol w="1189047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Навчальний заклад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2012/2013 </a:t>
                      </a:r>
                      <a:r>
                        <a:rPr lang="uk-UA" sz="2000" dirty="0" err="1">
                          <a:effectLst/>
                        </a:rPr>
                        <a:t>н.р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2013/2014 н.р.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2014/2015 н.р.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R1  + R2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Рейтинг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R1 + R2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Рейтинг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R1 + R2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Рейтинг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163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451180259"/>
              </p:ext>
            </p:extLst>
          </p:nvPr>
        </p:nvGraphicFramePr>
        <p:xfrm>
          <a:off x="107504" y="2564904"/>
          <a:ext cx="892899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91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usiter.com/uploads/20120703/s%84r%BEr%BD+4854536354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8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Початкова</a:t>
            </a:r>
            <a:r>
              <a:rPr lang="uk-UA" sz="8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8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школа</a:t>
            </a:r>
            <a:endParaRPr lang="ru-RU" sz="8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6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usiter.com/uploads/20120703/s%84r%BEr%BD+4854536354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605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gymnasium163.klasna.com/uploads/editor/3804/334671/sitepage_49/images/sam_4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7"/>
            <a:ext cx="4097139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ymnasium163.klasna.com/uploads/editor/3804/334671/sitepage_49/images/sam_46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7"/>
            <a:ext cx="4464496" cy="320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ymnasium163.klasna.com/uploads/editor/3804/334671/sitepage_49/images/sam_46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54554"/>
            <a:ext cx="4200401" cy="31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gymnasium163.klasna.com/uploads/editor/3804/334671/sitepage_49/images/sam_46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6670" y="3554554"/>
            <a:ext cx="4313801" cy="315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72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usiter.com/uploads/20120703/s%84r%BEr%BD+4854536354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605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977336707"/>
              </p:ext>
            </p:extLst>
          </p:nvPr>
        </p:nvGraphicFramePr>
        <p:xfrm>
          <a:off x="0" y="2060848"/>
          <a:ext cx="9144000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68760" y="141146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Моніторинг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участі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учнів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харківської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гімназії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163 у 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шкількому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етапі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Всеукраїнського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конкурсу-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захисту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науково-дослідницьких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робіт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учнів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молодшої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школи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87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4380" y="141146"/>
            <a:ext cx="7875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Моніторинг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участі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учнів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харківської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гімназії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163 у 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шкількому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етапі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Всеукраїнського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конкурсу-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захисту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науково-дослідницьких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робіт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учнів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молодшої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школи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312172832"/>
              </p:ext>
            </p:extLst>
          </p:nvPr>
        </p:nvGraphicFramePr>
        <p:xfrm>
          <a:off x="0" y="1341475"/>
          <a:ext cx="9144000" cy="551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6962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usiter.com/uploads/20120703/s%84r%BEr%BD+4854536354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605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за увагу!</a:t>
            </a:r>
            <a:endParaRPr lang="ru-RU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3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http://livrosdoexilado.org/wp-content/uploads/2013/03/reading-book-twitter-background-backgrounds-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5" r="21318"/>
          <a:stretch/>
        </p:blipFill>
        <p:spPr bwMode="auto">
          <a:xfrm flipH="1">
            <a:off x="-3" y="1224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296" y="188640"/>
            <a:ext cx="7467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Основні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цілі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наукового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товариства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"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Обрій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":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064896" cy="5018187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Ø"/>
              <a:defRPr/>
            </a:pPr>
            <a:r>
              <a:rPr lang="ru-RU" sz="1800" i="1" dirty="0" err="1" smtClean="0"/>
              <a:t>Виявлення</a:t>
            </a:r>
            <a:r>
              <a:rPr lang="ru-RU" sz="1800" i="1" dirty="0"/>
              <a:t>, </a:t>
            </a:r>
            <a:r>
              <a:rPr lang="ru-RU" sz="1800" i="1" dirty="0" err="1"/>
              <a:t>підтримка</a:t>
            </a:r>
            <a:r>
              <a:rPr lang="ru-RU" sz="1800" i="1" dirty="0"/>
              <a:t> та </a:t>
            </a:r>
            <a:r>
              <a:rPr lang="ru-RU" sz="1800" i="1" dirty="0" err="1" smtClean="0"/>
              <a:t>розвиток</a:t>
            </a:r>
            <a:endParaRPr lang="ru-RU" sz="1800" i="1" dirty="0" smtClean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None/>
              <a:defRPr/>
            </a:pPr>
            <a:r>
              <a:rPr lang="ru-RU" sz="1800" i="1" dirty="0"/>
              <a:t> </a:t>
            </a:r>
            <a:r>
              <a:rPr lang="ru-RU" sz="1800" i="1" dirty="0" smtClean="0"/>
              <a:t>   </a:t>
            </a:r>
            <a:r>
              <a:rPr lang="ru-RU" sz="1800" i="1" dirty="0" err="1"/>
              <a:t>творчих</a:t>
            </a:r>
            <a:r>
              <a:rPr lang="ru-RU" sz="1800" i="1" dirty="0"/>
              <a:t> </a:t>
            </a:r>
            <a:r>
              <a:rPr lang="ru-RU" sz="1800" i="1" dirty="0" err="1"/>
              <a:t>здібностей</a:t>
            </a:r>
            <a:r>
              <a:rPr lang="ru-RU" sz="1800" i="1" dirty="0"/>
              <a:t> </a:t>
            </a:r>
            <a:r>
              <a:rPr lang="ru-RU" sz="1800" i="1" dirty="0" err="1"/>
              <a:t>учнів</a:t>
            </a:r>
            <a:r>
              <a:rPr lang="ru-RU" sz="1800" i="1" dirty="0"/>
              <a:t> </a:t>
            </a:r>
            <a:r>
              <a:rPr lang="ru-RU" sz="1800" i="1" dirty="0" err="1"/>
              <a:t>школи</a:t>
            </a:r>
            <a:r>
              <a:rPr lang="ru-RU" sz="1800" i="1" dirty="0" smtClean="0"/>
              <a:t>.</a:t>
            </a:r>
            <a:endParaRPr lang="ru-RU" sz="1600" i="1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Ø"/>
              <a:defRPr/>
            </a:pPr>
            <a:r>
              <a:rPr lang="ru-RU" sz="1800" i="1" dirty="0" err="1" smtClean="0"/>
              <a:t>Створення</a:t>
            </a:r>
            <a:r>
              <a:rPr lang="ru-RU" sz="1800" i="1" dirty="0" smtClean="0"/>
              <a:t> </a:t>
            </a:r>
            <a:r>
              <a:rPr lang="ru-RU" sz="1800" i="1" dirty="0"/>
              <a:t>умов для максимального </a:t>
            </a:r>
            <a:r>
              <a:rPr lang="ru-RU" sz="1800" i="1" dirty="0" err="1"/>
              <a:t>розкриття</a:t>
            </a:r>
            <a:r>
              <a:rPr lang="ru-RU" sz="1800" i="1" dirty="0"/>
              <a:t> </a:t>
            </a:r>
            <a:endParaRPr lang="ru-RU" sz="1800" i="1" dirty="0" smtClean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None/>
              <a:defRPr/>
            </a:pPr>
            <a:r>
              <a:rPr lang="ru-RU" sz="1800" i="1" dirty="0"/>
              <a:t> </a:t>
            </a:r>
            <a:r>
              <a:rPr lang="ru-RU" sz="1800" i="1" dirty="0" smtClean="0"/>
              <a:t>   </a:t>
            </a:r>
            <a:r>
              <a:rPr lang="ru-RU" sz="1800" i="1" dirty="0" err="1" smtClean="0"/>
              <a:t>здібностей</a:t>
            </a:r>
            <a:r>
              <a:rPr lang="ru-RU" sz="1800" i="1" dirty="0" smtClean="0"/>
              <a:t> </a:t>
            </a:r>
            <a:r>
              <a:rPr lang="ru-RU" sz="1800" i="1" dirty="0"/>
              <a:t>та </a:t>
            </a:r>
            <a:r>
              <a:rPr lang="ru-RU" sz="1800" i="1" dirty="0" err="1"/>
              <a:t>творчого</a:t>
            </a:r>
            <a:r>
              <a:rPr lang="ru-RU" sz="1800" i="1" dirty="0"/>
              <a:t> </a:t>
            </a:r>
            <a:r>
              <a:rPr lang="ru-RU" sz="1800" i="1" dirty="0" err="1"/>
              <a:t>самовдосконалення</a:t>
            </a:r>
            <a:r>
              <a:rPr lang="ru-RU" sz="1800" i="1" dirty="0"/>
              <a:t> </a:t>
            </a:r>
            <a:r>
              <a:rPr lang="ru-RU" sz="1800" i="1" dirty="0" err="1"/>
              <a:t>учнів</a:t>
            </a:r>
            <a:r>
              <a:rPr lang="ru-RU" sz="1800" i="1" dirty="0"/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Ø"/>
              <a:defRPr/>
            </a:pPr>
            <a:r>
              <a:rPr lang="ru-RU" sz="1800" i="1" dirty="0"/>
              <a:t> </a:t>
            </a:r>
            <a:r>
              <a:rPr lang="ru-RU" sz="1800" i="1" dirty="0" err="1" smtClean="0"/>
              <a:t>Розвиток</a:t>
            </a:r>
            <a:r>
              <a:rPr lang="ru-RU" sz="1800" i="1" dirty="0" smtClean="0"/>
              <a:t> </a:t>
            </a:r>
            <a:r>
              <a:rPr lang="ru-RU" sz="1800" i="1" dirty="0" err="1"/>
              <a:t>їхньої</a:t>
            </a:r>
            <a:r>
              <a:rPr lang="ru-RU" sz="1800" i="1" dirty="0"/>
              <a:t> </a:t>
            </a:r>
            <a:r>
              <a:rPr lang="ru-RU" sz="1800" i="1" dirty="0" err="1"/>
              <a:t>целеспрямованості</a:t>
            </a:r>
            <a:r>
              <a:rPr lang="ru-RU" sz="1800" i="1" dirty="0"/>
              <a:t>, </a:t>
            </a:r>
            <a:r>
              <a:rPr lang="ru-RU" sz="1800" i="1" dirty="0" err="1"/>
              <a:t>самостійності</a:t>
            </a:r>
            <a:r>
              <a:rPr lang="ru-RU" sz="1800" i="1" dirty="0"/>
              <a:t>, </a:t>
            </a:r>
            <a:r>
              <a:rPr lang="ru-RU" sz="1800" i="1" dirty="0" err="1"/>
              <a:t>відповідальності</a:t>
            </a:r>
            <a:r>
              <a:rPr lang="ru-RU" sz="1800" i="1" dirty="0"/>
              <a:t>, </a:t>
            </a:r>
            <a:r>
              <a:rPr lang="ru-RU" sz="1800" i="1" dirty="0" err="1"/>
              <a:t>творчої</a:t>
            </a:r>
            <a:r>
              <a:rPr lang="ru-RU" sz="1800" i="1" dirty="0"/>
              <a:t> </a:t>
            </a:r>
            <a:r>
              <a:rPr lang="ru-RU" sz="1800" i="1" dirty="0" err="1"/>
              <a:t>активності</a:t>
            </a:r>
            <a:r>
              <a:rPr lang="ru-RU" sz="1800" i="1" dirty="0"/>
              <a:t> </a:t>
            </a:r>
            <a:r>
              <a:rPr lang="ru-RU" sz="1800" i="1" dirty="0" smtClean="0"/>
              <a:t>та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None/>
              <a:defRPr/>
            </a:pPr>
            <a:r>
              <a:rPr lang="ru-RU" sz="1800" i="1" dirty="0"/>
              <a:t> </a:t>
            </a:r>
            <a:r>
              <a:rPr lang="ru-RU" sz="1800" i="1" dirty="0" smtClean="0"/>
              <a:t>   </a:t>
            </a:r>
            <a:r>
              <a:rPr lang="ru-RU" sz="1800" i="1" dirty="0" err="1"/>
              <a:t>свідомого</a:t>
            </a:r>
            <a:r>
              <a:rPr lang="ru-RU" sz="1800" i="1" dirty="0"/>
              <a:t> </a:t>
            </a:r>
            <a:r>
              <a:rPr lang="ru-RU" sz="1800" i="1" dirty="0" err="1"/>
              <a:t>ставлення</a:t>
            </a:r>
            <a:r>
              <a:rPr lang="ru-RU" sz="1800" i="1" dirty="0"/>
              <a:t> до </a:t>
            </a:r>
            <a:r>
              <a:rPr lang="ru-RU" sz="1800" i="1" dirty="0" err="1"/>
              <a:t>розумової</a:t>
            </a:r>
            <a:r>
              <a:rPr lang="ru-RU" sz="1800" i="1" dirty="0"/>
              <a:t> </a:t>
            </a:r>
            <a:r>
              <a:rPr lang="ru-RU" sz="1800" i="1" dirty="0" err="1"/>
              <a:t>праці</a:t>
            </a:r>
            <a:r>
              <a:rPr lang="ru-RU" sz="1800" i="1" dirty="0"/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Ø"/>
              <a:defRPr/>
            </a:pPr>
            <a:r>
              <a:rPr lang="ru-RU" sz="1800" i="1" dirty="0"/>
              <a:t> </a:t>
            </a:r>
            <a:r>
              <a:rPr lang="ru-RU" sz="1800" i="1" dirty="0" err="1" smtClean="0"/>
              <a:t>Становлення</a:t>
            </a:r>
            <a:r>
              <a:rPr lang="ru-RU" sz="1800" i="1" dirty="0" smtClean="0"/>
              <a:t> </a:t>
            </a:r>
            <a:r>
              <a:rPr lang="ru-RU" sz="1800" i="1" dirty="0" err="1"/>
              <a:t>пошукового</a:t>
            </a:r>
            <a:r>
              <a:rPr lang="ru-RU" sz="1800" i="1" dirty="0"/>
              <a:t>, </a:t>
            </a:r>
            <a:r>
              <a:rPr lang="ru-RU" sz="1800" i="1" dirty="0" err="1"/>
              <a:t>дослідницького</a:t>
            </a:r>
            <a:r>
              <a:rPr lang="ru-RU" sz="1800" i="1" dirty="0"/>
              <a:t> способу </a:t>
            </a:r>
            <a:endParaRPr lang="ru-RU" sz="1800" i="1" dirty="0" smtClean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None/>
              <a:defRPr/>
            </a:pPr>
            <a:r>
              <a:rPr lang="ru-RU" sz="1800" i="1" dirty="0"/>
              <a:t> </a:t>
            </a:r>
            <a:r>
              <a:rPr lang="ru-RU" sz="1800" i="1" dirty="0" smtClean="0"/>
              <a:t>    </a:t>
            </a:r>
            <a:r>
              <a:rPr lang="ru-RU" sz="1800" i="1" dirty="0" err="1" smtClean="0"/>
              <a:t>мислення</a:t>
            </a:r>
            <a:r>
              <a:rPr lang="ru-RU" sz="1800" i="1" dirty="0" smtClean="0"/>
              <a:t> </a:t>
            </a:r>
            <a:r>
              <a:rPr lang="ru-RU" sz="1800" i="1" dirty="0" err="1"/>
              <a:t>учнів</a:t>
            </a:r>
            <a:r>
              <a:rPr lang="ru-RU" sz="1800" i="1" dirty="0"/>
              <a:t>, </a:t>
            </a:r>
            <a:r>
              <a:rPr lang="ru-RU" sz="1800" i="1" dirty="0" err="1"/>
              <a:t>їхньої</a:t>
            </a:r>
            <a:r>
              <a:rPr lang="ru-RU" sz="1800" i="1" dirty="0"/>
              <a:t> потреби в </a:t>
            </a:r>
            <a:r>
              <a:rPr lang="ru-RU" sz="1800" i="1" dirty="0" err="1"/>
              <a:t>самоосвіті</a:t>
            </a:r>
            <a:r>
              <a:rPr lang="ru-RU" sz="1800" i="1" dirty="0"/>
              <a:t>, </a:t>
            </a:r>
            <a:endParaRPr lang="ru-RU" sz="1800" i="1" dirty="0" smtClean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None/>
              <a:defRPr/>
            </a:pPr>
            <a:r>
              <a:rPr lang="ru-RU" sz="1800" i="1" dirty="0"/>
              <a:t> </a:t>
            </a:r>
            <a:r>
              <a:rPr lang="ru-RU" sz="1800" i="1" dirty="0" smtClean="0"/>
              <a:t>   </a:t>
            </a:r>
            <a:r>
              <a:rPr lang="ru-RU" sz="1800" i="1" dirty="0" err="1" smtClean="0"/>
              <a:t>самовихованні</a:t>
            </a:r>
            <a:r>
              <a:rPr lang="ru-RU" sz="1800" i="1" dirty="0" smtClean="0"/>
              <a:t> </a:t>
            </a:r>
            <a:r>
              <a:rPr lang="ru-RU" sz="1800" i="1" dirty="0"/>
              <a:t>та </a:t>
            </a:r>
            <a:r>
              <a:rPr lang="ru-RU" sz="1800" i="1" dirty="0" err="1"/>
              <a:t>адекватної</a:t>
            </a:r>
            <a:r>
              <a:rPr lang="ru-RU" sz="1800" i="1" dirty="0"/>
              <a:t> </a:t>
            </a:r>
            <a:r>
              <a:rPr lang="ru-RU" sz="1800" i="1" dirty="0" err="1"/>
              <a:t>самооцінки</a:t>
            </a:r>
            <a:r>
              <a:rPr lang="ru-RU" sz="1800" i="1" dirty="0"/>
              <a:t> </a:t>
            </a:r>
            <a:r>
              <a:rPr lang="ru-RU" sz="1800" i="1" dirty="0" err="1"/>
              <a:t>своєї</a:t>
            </a:r>
            <a:r>
              <a:rPr lang="ru-RU" sz="1800" i="1" dirty="0"/>
              <a:t> </a:t>
            </a:r>
            <a:endParaRPr lang="ru-RU" sz="1800" i="1" dirty="0" smtClean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None/>
              <a:defRPr/>
            </a:pPr>
            <a:r>
              <a:rPr lang="ru-RU" sz="1800" i="1" dirty="0"/>
              <a:t> </a:t>
            </a:r>
            <a:r>
              <a:rPr lang="ru-RU" sz="1800" i="1" dirty="0" smtClean="0"/>
              <a:t>    </a:t>
            </a:r>
            <a:r>
              <a:rPr lang="ru-RU" sz="1800" i="1" dirty="0" err="1" smtClean="0"/>
              <a:t>науково</a:t>
            </a:r>
            <a:r>
              <a:rPr lang="ru-RU" sz="1800" i="1" dirty="0" smtClean="0"/>
              <a:t>-  </a:t>
            </a:r>
            <a:r>
              <a:rPr lang="ru-RU" sz="1800" i="1" dirty="0" err="1" smtClean="0"/>
              <a:t>дослідницької</a:t>
            </a:r>
            <a:r>
              <a:rPr lang="ru-RU" sz="1800" i="1" dirty="0" smtClean="0"/>
              <a:t> </a:t>
            </a:r>
            <a:r>
              <a:rPr lang="ru-RU" sz="1800" i="1" dirty="0" err="1"/>
              <a:t>діяльності</a:t>
            </a:r>
            <a:r>
              <a:rPr lang="ru-RU" sz="1800" i="1" dirty="0"/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itchFamily="2" charset="2"/>
              <a:buChar char="Ø"/>
              <a:defRPr/>
            </a:pPr>
            <a:r>
              <a:rPr lang="ru-RU" sz="1800" i="1" dirty="0"/>
              <a:t> </a:t>
            </a:r>
            <a:r>
              <a:rPr lang="ru-RU" sz="1800" i="1" dirty="0" err="1" smtClean="0"/>
              <a:t>Формування</a:t>
            </a:r>
            <a:r>
              <a:rPr lang="ru-RU" sz="1800" i="1" dirty="0" smtClean="0"/>
              <a:t> </a:t>
            </a:r>
            <a:r>
              <a:rPr lang="ru-RU" sz="1800" i="1" dirty="0" err="1"/>
              <a:t>умінь</a:t>
            </a:r>
            <a:r>
              <a:rPr lang="ru-RU" sz="1800" i="1" dirty="0"/>
              <a:t> та </a:t>
            </a:r>
            <a:r>
              <a:rPr lang="ru-RU" sz="1800" i="1" dirty="0" err="1"/>
              <a:t>навичок</a:t>
            </a:r>
            <a:r>
              <a:rPr lang="ru-RU" sz="1800" i="1" dirty="0"/>
              <a:t> </a:t>
            </a:r>
            <a:r>
              <a:rPr lang="ru-RU" sz="1800" i="1" dirty="0" err="1"/>
              <a:t>роботи</a:t>
            </a:r>
            <a:r>
              <a:rPr lang="ru-RU" sz="1800" i="1" dirty="0"/>
              <a:t> з </a:t>
            </a:r>
            <a:r>
              <a:rPr lang="ru-RU" sz="1800" i="1" dirty="0" err="1" smtClean="0"/>
              <a:t>науковою</a:t>
            </a:r>
            <a:endParaRPr lang="ru-RU" sz="1800" i="1" dirty="0" smtClean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None/>
              <a:defRPr/>
            </a:pPr>
            <a:r>
              <a:rPr lang="ru-RU" sz="1800" i="1" dirty="0"/>
              <a:t> </a:t>
            </a:r>
            <a:r>
              <a:rPr lang="ru-RU" sz="1800" i="1" dirty="0" smtClean="0"/>
              <a:t>    </a:t>
            </a:r>
            <a:r>
              <a:rPr lang="ru-RU" sz="1800" i="1" dirty="0" err="1"/>
              <a:t>літературою</a:t>
            </a:r>
            <a:r>
              <a:rPr lang="ru-RU" sz="1800" i="1" dirty="0"/>
              <a:t>, </a:t>
            </a:r>
            <a:r>
              <a:rPr lang="ru-RU" sz="1800" i="1" dirty="0" err="1"/>
              <a:t>приладами</a:t>
            </a:r>
            <a:r>
              <a:rPr lang="ru-RU" sz="1800" i="1" dirty="0"/>
              <a:t>, методами </a:t>
            </a:r>
            <a:r>
              <a:rPr lang="ru-RU" sz="1800" i="1" dirty="0" err="1"/>
              <a:t>обробки</a:t>
            </a:r>
            <a:r>
              <a:rPr lang="ru-RU" sz="1800" i="1" dirty="0"/>
              <a:t> </a:t>
            </a:r>
            <a:r>
              <a:rPr lang="ru-RU" sz="1800" i="1" dirty="0" err="1" smtClean="0"/>
              <a:t>інформації</a:t>
            </a:r>
            <a:r>
              <a:rPr lang="ru-RU" sz="1800" i="1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sz="1800" i="1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xmlns="" val="118998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61" t="24895" r="21078" b="14223"/>
          <a:stretch/>
        </p:blipFill>
        <p:spPr bwMode="auto">
          <a:xfrm>
            <a:off x="683568" y="1628800"/>
            <a:ext cx="7450396" cy="44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326" y="323945"/>
            <a:ext cx="79208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наукового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товариства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7413" name="Picture 5" descr="http://internet-3d.ru/images/3367944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550" t="-879" b="63656"/>
          <a:stretch/>
        </p:blipFill>
        <p:spPr bwMode="auto">
          <a:xfrm>
            <a:off x="650432" y="1268760"/>
            <a:ext cx="1728192" cy="183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http://epatag.com/go?i%3AaHR0cDovL2ltYWdlczMwLmZvdGtpLmNvbS92NDc4L3Bob3Rvcy82LzE3NDEzMTYvOTcwNTc2Ny83ODc4NzgtdmkuanB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39" t="33649" r="31723" b="30382"/>
          <a:stretch/>
        </p:blipFill>
        <p:spPr bwMode="auto">
          <a:xfrm>
            <a:off x="6660232" y="1268760"/>
            <a:ext cx="1636966" cy="191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635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usiter.com/uploads/20120703/s%84r%BEr%BD+4854536354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r>
              <a:rPr lang="uk-UA" sz="8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Старша школа</a:t>
            </a:r>
            <a:endParaRPr lang="ru-RU" sz="8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5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5515" y="260648"/>
            <a:ext cx="8712968" cy="1282154"/>
          </a:xfrm>
          <a:noFill/>
          <a:ln>
            <a:noFill/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Моніторинг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участі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учнів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навчальних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закладів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району </a:t>
            </a:r>
            <a:b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Всеукраїнському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конкурсі-захисті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науково-дослідницьких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робіт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учнів-членів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МАН України</a:t>
            </a:r>
            <a:b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(за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останні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5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років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5339169"/>
              </p:ext>
            </p:extLst>
          </p:nvPr>
        </p:nvGraphicFramePr>
        <p:xfrm>
          <a:off x="0" y="1628791"/>
          <a:ext cx="9144000" cy="52292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09813"/>
                <a:gridCol w="939876"/>
                <a:gridCol w="939876"/>
                <a:gridCol w="939876"/>
                <a:gridCol w="939876"/>
                <a:gridCol w="1484013"/>
                <a:gridCol w="1484013"/>
                <a:gridCol w="1006657"/>
              </a:tblGrid>
              <a:tr h="2955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ЗНЗ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r>
                        <a:rPr lang="uk-UA" sz="1200">
                          <a:effectLst/>
                        </a:rPr>
                        <a:t>10</a:t>
                      </a:r>
                      <a:r>
                        <a:rPr lang="en-US" sz="1200">
                          <a:effectLst/>
                        </a:rPr>
                        <a:t>/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r>
                        <a:rPr lang="uk-UA" sz="1200">
                          <a:effectLst/>
                        </a:rPr>
                        <a:t>11 н.р.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2011/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2012 </a:t>
                      </a:r>
                      <a:r>
                        <a:rPr lang="uk-UA" sz="1200">
                          <a:effectLst/>
                        </a:rPr>
                        <a:t>н.р.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2012</a:t>
                      </a:r>
                      <a:r>
                        <a:rPr lang="en-US" sz="1200">
                          <a:effectLst/>
                        </a:rPr>
                        <a:t>/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</a:t>
                      </a:r>
                      <a:r>
                        <a:rPr lang="uk-UA" sz="1200">
                          <a:effectLst/>
                        </a:rPr>
                        <a:t> н.р.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</a:t>
                      </a:r>
                      <a:r>
                        <a:rPr lang="en-US" sz="1200">
                          <a:effectLst/>
                        </a:rPr>
                        <a:t>3/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</a:t>
                      </a:r>
                      <a:r>
                        <a:rPr lang="en-US" sz="1200">
                          <a:effectLst/>
                        </a:rPr>
                        <a:t>4</a:t>
                      </a:r>
                      <a:r>
                        <a:rPr lang="uk-UA" sz="1200">
                          <a:effectLst/>
                        </a:rPr>
                        <a:t> н.р.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</a:t>
                      </a:r>
                      <a:r>
                        <a:rPr lang="en-US" sz="1200">
                          <a:effectLst/>
                        </a:rPr>
                        <a:t>4/</a:t>
                      </a:r>
                      <a:r>
                        <a:rPr lang="ru-RU" sz="1200">
                          <a:effectLst/>
                        </a:rPr>
                        <a:t>201</a:t>
                      </a:r>
                      <a:r>
                        <a:rPr lang="en-US" sz="1200">
                          <a:effectLst/>
                        </a:rPr>
                        <a:t>5</a:t>
                      </a:r>
                      <a:r>
                        <a:rPr lang="uk-UA" sz="1200">
                          <a:effectLst/>
                        </a:rPr>
                        <a:t> н.р.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% якості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7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Кількість призових місць на районному етапі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Кількість поданих робіт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</a:t>
                      </a:r>
                      <a:r>
                        <a:rPr lang="en-US" sz="1200">
                          <a:effectLst/>
                        </a:rPr>
                        <a:t>/2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/4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4/7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</a:t>
                      </a: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0/3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5/5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8/10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5/6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</a:t>
                      </a: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86</a:t>
                      </a: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6/8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9/13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11/19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5/7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12/14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7/18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71</a:t>
                      </a: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5/7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4/6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9/15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9/17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</a:t>
                      </a: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-/2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0/2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4/4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-/-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5/5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4/6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4/5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6/6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7/8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6/6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70%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4/4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4/5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7/10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</a:t>
                      </a: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-/-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4/7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6/8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</a:t>
                      </a: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163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3/3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5/6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12/16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6/8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</a:t>
                      </a:r>
                      <a:r>
                        <a:rPr lang="uk-UA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168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5/5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5/7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Всього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55/77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57/83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87/125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82/133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64</a:t>
                      </a:r>
                      <a:r>
                        <a:rPr lang="uk-UA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35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usiter.com/uploads/20120703/s%84r%BEr%BD+4854536354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5" y="260648"/>
            <a:ext cx="8712968" cy="1282154"/>
          </a:xfrm>
          <a:noFill/>
          <a:ln>
            <a:noFill/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Список</a:t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переможців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І (районного)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етапу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Всеукраїнського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конкурсу-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захисту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науково-дослідницьких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робіт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учнів-членів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МАН України у 2014/2015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навчальному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році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5655" y="2134597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Відділення Філософії та суспільствознавства</a:t>
            </a:r>
            <a:endParaRPr lang="ru-RU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uk-UA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Секція «Філософія»</a:t>
            </a:r>
            <a:endParaRPr lang="ru-RU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6129480"/>
              </p:ext>
            </p:extLst>
          </p:nvPr>
        </p:nvGraphicFramePr>
        <p:xfrm>
          <a:off x="1633537" y="2780928"/>
          <a:ext cx="5876925" cy="609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8680"/>
                <a:gridCol w="2514600"/>
                <a:gridCol w="1371600"/>
                <a:gridCol w="112204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Місце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Прізвище, ім’я учня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ЗНЗ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Клас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ІІІ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Мартинюк Богдан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ХГ № 163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808196" y="3358733"/>
            <a:ext cx="5472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Відділення </a:t>
            </a:r>
            <a:r>
              <a:rPr lang="uk-UA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Історії</a:t>
            </a:r>
            <a:r>
              <a:rPr lang="uk-UA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ru-RU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uk-UA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Секція «Історичне краєзнавство»</a:t>
            </a:r>
            <a:endParaRPr lang="ru-RU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5884684"/>
              </p:ext>
            </p:extLst>
          </p:nvPr>
        </p:nvGraphicFramePr>
        <p:xfrm>
          <a:off x="1311040" y="3992488"/>
          <a:ext cx="6466855" cy="609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55879"/>
                <a:gridCol w="2767017"/>
                <a:gridCol w="1509282"/>
                <a:gridCol w="123467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Місце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Прізвище, ім’я учня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ЗНЗ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Клас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ІІ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Костянець Олександра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ХГ № 163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285999" y="46548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Відділення Економіки</a:t>
            </a:r>
            <a:endParaRPr lang="ru-RU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uk-UA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Секція «Управління персоналом»</a:t>
            </a:r>
            <a:endParaRPr lang="ru-RU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1469950"/>
              </p:ext>
            </p:extLst>
          </p:nvPr>
        </p:nvGraphicFramePr>
        <p:xfrm>
          <a:off x="1633537" y="5301208"/>
          <a:ext cx="5876925" cy="609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8680"/>
                <a:gridCol w="2514600"/>
                <a:gridCol w="1371600"/>
                <a:gridCol w="112204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Місце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Прізвище, ім’я учня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ЗНЗ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Клас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ІІ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Полякова Євгенія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ХГ № 163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 flipH="1">
            <a:off x="1210483" y="6287082"/>
            <a:ext cx="672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 2013/2014 навчальному році було 6 переможців.</a:t>
            </a:r>
            <a:endParaRPr lang="ru-RU" b="1" i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9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54531602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550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282154"/>
          </a:xfrm>
          <a:noFill/>
          <a:ln>
            <a:noFill/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Рейтинг </a:t>
            </a:r>
            <a:b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навчальних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закладів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району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участі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учнів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конкурсі-захисті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науково-дослідницьких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робіт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МАН </a:t>
            </a:r>
            <a:b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 2014/2015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навчальному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році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4105837"/>
              </p:ext>
            </p:extLst>
          </p:nvPr>
        </p:nvGraphicFramePr>
        <p:xfrm>
          <a:off x="-2" y="1340766"/>
          <a:ext cx="9144000" cy="551722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58999"/>
                <a:gridCol w="521014"/>
                <a:gridCol w="1149999"/>
                <a:gridCol w="1143998"/>
                <a:gridCol w="824998"/>
                <a:gridCol w="569999"/>
                <a:gridCol w="569999"/>
                <a:gridCol w="569999"/>
                <a:gridCol w="680998"/>
                <a:gridCol w="736999"/>
                <a:gridCol w="590999"/>
                <a:gridCol w="825999"/>
              </a:tblGrid>
              <a:tr h="419916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Навчальний заклад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Мережа учнів  9-11 кл. К2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Кількість учасників  К1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Питома вага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en-US" sz="800">
                          <a:effectLst/>
                        </a:rPr>
                        <a:t>1</a:t>
                      </a:r>
                      <a:r>
                        <a:rPr lang="uk-UA" sz="800">
                          <a:effectLst/>
                        </a:rPr>
                        <a:t> </a:t>
                      </a:r>
                      <a:endParaRPr lang="ru-RU" sz="120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 кількістю</a:t>
                      </a:r>
                      <a:endParaRPr lang="ru-RU" sz="120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Бали 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Z</a:t>
                      </a:r>
                      <a:r>
                        <a:rPr lang="uk-UA" sz="1200">
                          <a:effectLst/>
                        </a:rPr>
                        <a:t> балів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uk-UA" sz="800">
                          <a:effectLst/>
                        </a:rPr>
                        <a:t>2 </a:t>
                      </a:r>
                      <a:endParaRPr lang="ru-RU" sz="120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 якістю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en-US" sz="800">
                          <a:effectLst/>
                        </a:rPr>
                        <a:t>1 </a:t>
                      </a:r>
                      <a:r>
                        <a:rPr lang="uk-UA" sz="1200">
                          <a:effectLst/>
                        </a:rPr>
                        <a:t> + </a:t>
                      </a: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uk-UA" sz="8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 </a:t>
                      </a:r>
                      <a:r>
                        <a:rPr lang="uk-UA" sz="1200">
                          <a:effectLst/>
                        </a:rPr>
                        <a:t>201</a:t>
                      </a:r>
                      <a:r>
                        <a:rPr lang="en-US" sz="1200">
                          <a:effectLst/>
                        </a:rPr>
                        <a:t>4</a:t>
                      </a:r>
                      <a:r>
                        <a:rPr lang="uk-UA" sz="1200">
                          <a:effectLst/>
                        </a:rPr>
                        <a:t>/201</a:t>
                      </a: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20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(загальний)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</a:tr>
              <a:tr h="1066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1м.х </a:t>
                      </a:r>
                      <a:r>
                        <a:rPr lang="en-US" sz="1200">
                          <a:effectLst/>
                        </a:rPr>
                        <a:t>5</a:t>
                      </a:r>
                      <a:r>
                        <a:rPr lang="uk-UA" sz="1200">
                          <a:effectLst/>
                        </a:rPr>
                        <a:t> б.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2м. х </a:t>
                      </a:r>
                      <a:r>
                        <a:rPr lang="en-US" sz="1200">
                          <a:effectLst/>
                        </a:rPr>
                        <a:t>3</a:t>
                      </a:r>
                      <a:r>
                        <a:rPr lang="uk-UA" sz="1200">
                          <a:effectLst/>
                        </a:rPr>
                        <a:t> б.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3м. х 1 б.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r>
                        <a:rPr lang="uk-UA" sz="1200">
                          <a:effectLst/>
                        </a:rPr>
                        <a:t>,074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0,099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0,044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0,080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0,079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0,049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0,036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0,059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0,049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0,036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0,033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0,016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0,065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0,095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0,047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0,037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163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0,029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14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0,037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954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usiter.com/uploads/20120703/s%84r%BEr%BD+4854536354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5515" y="260648"/>
            <a:ext cx="8712968" cy="1282154"/>
          </a:xfrm>
          <a:noFill/>
          <a:ln>
            <a:noFill/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Моніторинг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участі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учнів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харківської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гімназії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163 у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Всеукраїнському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конкурсі-захисті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науково-дослідницьких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робіт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учнів-членів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МАН України</a:t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(за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останні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5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років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8878183"/>
              </p:ext>
            </p:extLst>
          </p:nvPr>
        </p:nvGraphicFramePr>
        <p:xfrm>
          <a:off x="238447" y="1809864"/>
          <a:ext cx="8667106" cy="1640452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1336286"/>
                <a:gridCol w="890858"/>
                <a:gridCol w="890858"/>
                <a:gridCol w="890858"/>
                <a:gridCol w="890858"/>
                <a:gridCol w="1406616"/>
                <a:gridCol w="1406616"/>
                <a:gridCol w="954156"/>
              </a:tblGrid>
              <a:tr h="59845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ЗНЗ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2010/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2011 н.р.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2011/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2012 н.р.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2012/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2013 н.р.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2013/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2014 н.р.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2014/2015 н.р.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% якості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5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Кількість призових місць на районному етапі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Кількість поданих робіт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3/3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5/6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12/16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6/8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50%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506401572"/>
              </p:ext>
            </p:extLst>
          </p:nvPr>
        </p:nvGraphicFramePr>
        <p:xfrm>
          <a:off x="1079612" y="3501008"/>
          <a:ext cx="69847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100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897</Words>
  <Application>Microsoft Office PowerPoint</Application>
  <PresentationFormat>Экран (4:3)</PresentationFormat>
  <Paragraphs>665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Наукове учнівське товариство “Обрій”</vt:lpstr>
      <vt:lpstr> Основні цілі  наукового товариства "Обрій": </vt:lpstr>
      <vt:lpstr>Слайд 3</vt:lpstr>
      <vt:lpstr>Старша школа</vt:lpstr>
      <vt:lpstr>Моніторинг  участі учнів навчальних закладів району  у Всеукраїнському конкурсі-захисті  науково-дослідницьких робіт учнів-членів МАН України (за останні 5 років )</vt:lpstr>
      <vt:lpstr>Список переможців І (районного) етапу Всеукраїнського конкурсу-захисту науково-дослідницьких робіт  учнів-членів МАН України у 2014/2015 навчальному році </vt:lpstr>
      <vt:lpstr>Слайд 7</vt:lpstr>
      <vt:lpstr>Рейтинг  навчальних закладів району участі учнів  у конкурсі-захисті науково-дослідницьких робіт МАН  у  2014/2015 навчальному році</vt:lpstr>
      <vt:lpstr>Моніторинг  участі учнів харківської гімназії 163 у  у Всеукраїнському конкурсі-захисті  науково-дослідницьких робіт учнів-членів МАН України (за останні 5 років )</vt:lpstr>
      <vt:lpstr>Порівняльна таблиця рейтингів (за 3 роки)</vt:lpstr>
      <vt:lpstr>Рейтинг  участі учнів харківської гімназії 163 у конкурсі-захисті науково-дослідницьких робіт МАН  у  2014/2015 навчальному році</vt:lpstr>
      <vt:lpstr>Порівняльна таблиця рейтингів (за 3 роки)</vt:lpstr>
      <vt:lpstr>Початкова школа</vt:lpstr>
      <vt:lpstr>Слайд 14</vt:lpstr>
      <vt:lpstr>Слайд 15</vt:lpstr>
      <vt:lpstr>Слайд 16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Гимназия</cp:lastModifiedBy>
  <cp:revision>8</cp:revision>
  <dcterms:created xsi:type="dcterms:W3CDTF">2015-01-21T04:06:23Z</dcterms:created>
  <dcterms:modified xsi:type="dcterms:W3CDTF">2015-01-28T12:03:35Z</dcterms:modified>
</cp:coreProperties>
</file>